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907" autoAdjust="0"/>
  </p:normalViewPr>
  <p:slideViewPr>
    <p:cSldViewPr snapToGrid="0" snapToObjects="1">
      <p:cViewPr>
        <p:scale>
          <a:sx n="70" d="100"/>
          <a:sy n="70" d="100"/>
        </p:scale>
        <p:origin x="70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5F2DF-9D9D-4C14-A5EB-4E33F550DA6A}" type="doc">
      <dgm:prSet loTypeId="urn:microsoft.com/office/officeart/2005/8/layout/funnel1" loCatId="process" qsTypeId="urn:microsoft.com/office/officeart/2005/8/quickstyle/simple5" qsCatId="simple" csTypeId="urn:microsoft.com/office/officeart/2005/8/colors/accent1_2" csCatId="accent1" phldr="1"/>
      <dgm:spPr/>
      <dgm:t>
        <a:bodyPr/>
        <a:lstStyle/>
        <a:p>
          <a:endParaRPr lang="en-IN"/>
        </a:p>
      </dgm:t>
    </dgm:pt>
    <dgm:pt modelId="{96C189BB-4CC1-491E-A164-99EF60EC3F8C}">
      <dgm:prSet phldrT="[Text]"/>
      <dgm:spPr/>
      <dgm:t>
        <a:bodyPr/>
        <a:lstStyle/>
        <a:p>
          <a:r>
            <a:rPr lang="en-IN" dirty="0"/>
            <a:t>Occurrences on each orbit</a:t>
          </a:r>
        </a:p>
      </dgm:t>
    </dgm:pt>
    <dgm:pt modelId="{1E28579A-49F9-4029-B790-CA11FC4E86FE}" type="parTrans" cxnId="{8E5121B8-6C77-429C-A6A6-0E1F50CCAD3E}">
      <dgm:prSet/>
      <dgm:spPr/>
      <dgm:t>
        <a:bodyPr/>
        <a:lstStyle/>
        <a:p>
          <a:endParaRPr lang="en-IN"/>
        </a:p>
      </dgm:t>
    </dgm:pt>
    <dgm:pt modelId="{3699C8E0-3D5F-4800-9195-963CBBCF7344}" type="sibTrans" cxnId="{8E5121B8-6C77-429C-A6A6-0E1F50CCAD3E}">
      <dgm:prSet/>
      <dgm:spPr/>
      <dgm:t>
        <a:bodyPr/>
        <a:lstStyle/>
        <a:p>
          <a:endParaRPr lang="en-IN"/>
        </a:p>
      </dgm:t>
    </dgm:pt>
    <dgm:pt modelId="{B7BD4B68-A56E-47DA-8EDC-85CF44656ECF}">
      <dgm:prSet phldrT="[Text]"/>
      <dgm:spPr/>
      <dgm:t>
        <a:bodyPr/>
        <a:lstStyle/>
        <a:p>
          <a:r>
            <a:rPr lang="en-IN" dirty="0"/>
            <a:t>No of launch sites</a:t>
          </a:r>
        </a:p>
      </dgm:t>
    </dgm:pt>
    <dgm:pt modelId="{B3E02D75-4C5B-409D-9F9B-8B05D5FEB0AD}" type="parTrans" cxnId="{038702D9-98B5-4F1E-BA19-A09390E886D3}">
      <dgm:prSet/>
      <dgm:spPr/>
      <dgm:t>
        <a:bodyPr/>
        <a:lstStyle/>
        <a:p>
          <a:endParaRPr lang="en-IN"/>
        </a:p>
      </dgm:t>
    </dgm:pt>
    <dgm:pt modelId="{21804861-0D4A-4156-A45F-788E40A9F778}" type="sibTrans" cxnId="{038702D9-98B5-4F1E-BA19-A09390E886D3}">
      <dgm:prSet/>
      <dgm:spPr/>
      <dgm:t>
        <a:bodyPr/>
        <a:lstStyle/>
        <a:p>
          <a:endParaRPr lang="en-IN"/>
        </a:p>
      </dgm:t>
    </dgm:pt>
    <dgm:pt modelId="{B24BAB93-8D19-4845-9C9A-32E104C1CD60}">
      <dgm:prSet phldrT="[Text]"/>
      <dgm:spPr/>
      <dgm:t>
        <a:bodyPr/>
        <a:lstStyle/>
        <a:p>
          <a:r>
            <a:rPr lang="en-IN" dirty="0"/>
            <a:t>Outcomes of each orbit</a:t>
          </a:r>
        </a:p>
      </dgm:t>
    </dgm:pt>
    <dgm:pt modelId="{063D6180-C77E-45CC-9A0F-7F15CF73A95D}" type="parTrans" cxnId="{2BCD2DF8-AD8E-4ECA-B9F9-BCDA079B06CD}">
      <dgm:prSet/>
      <dgm:spPr/>
      <dgm:t>
        <a:bodyPr/>
        <a:lstStyle/>
        <a:p>
          <a:endParaRPr lang="en-IN"/>
        </a:p>
      </dgm:t>
    </dgm:pt>
    <dgm:pt modelId="{8AE5403D-1B41-46D6-9D50-4A593078B72E}" type="sibTrans" cxnId="{2BCD2DF8-AD8E-4ECA-B9F9-BCDA079B06CD}">
      <dgm:prSet/>
      <dgm:spPr/>
      <dgm:t>
        <a:bodyPr/>
        <a:lstStyle/>
        <a:p>
          <a:endParaRPr lang="en-IN"/>
        </a:p>
      </dgm:t>
    </dgm:pt>
    <dgm:pt modelId="{F7C06364-45C8-4321-9883-42C3E8C62798}">
      <dgm:prSet phldrT="[Text]"/>
      <dgm:spPr/>
      <dgm:t>
        <a:bodyPr/>
        <a:lstStyle/>
        <a:p>
          <a:r>
            <a:rPr lang="en-IN" dirty="0"/>
            <a:t>Categorize the outcomes in Class</a:t>
          </a:r>
        </a:p>
      </dgm:t>
    </dgm:pt>
    <dgm:pt modelId="{EA1673AF-4A92-451A-AFBC-6718745DEA77}" type="sibTrans" cxnId="{607ADA14-918F-436D-8C50-7125E2F2212F}">
      <dgm:prSet/>
      <dgm:spPr/>
      <dgm:t>
        <a:bodyPr/>
        <a:lstStyle/>
        <a:p>
          <a:endParaRPr lang="en-IN"/>
        </a:p>
      </dgm:t>
    </dgm:pt>
    <dgm:pt modelId="{B611FFE1-32BE-4946-8499-5A50397A979D}" type="parTrans" cxnId="{607ADA14-918F-436D-8C50-7125E2F2212F}">
      <dgm:prSet/>
      <dgm:spPr/>
      <dgm:t>
        <a:bodyPr/>
        <a:lstStyle/>
        <a:p>
          <a:endParaRPr lang="en-IN"/>
        </a:p>
      </dgm:t>
    </dgm:pt>
    <dgm:pt modelId="{EFB4C024-800B-4988-AE2B-C212652045A9}" type="pres">
      <dgm:prSet presAssocID="{F505F2DF-9D9D-4C14-A5EB-4E33F550DA6A}" presName="Name0" presStyleCnt="0">
        <dgm:presLayoutVars>
          <dgm:chMax val="4"/>
          <dgm:resizeHandles val="exact"/>
        </dgm:presLayoutVars>
      </dgm:prSet>
      <dgm:spPr/>
    </dgm:pt>
    <dgm:pt modelId="{18C9223B-1C52-434A-8785-752E53B0612D}" type="pres">
      <dgm:prSet presAssocID="{F505F2DF-9D9D-4C14-A5EB-4E33F550DA6A}" presName="ellipse" presStyleLbl="trBgShp" presStyleIdx="0" presStyleCnt="1"/>
      <dgm:spPr/>
    </dgm:pt>
    <dgm:pt modelId="{BA8D1D91-D435-41DB-B38A-009E5BC0DC0E}" type="pres">
      <dgm:prSet presAssocID="{F505F2DF-9D9D-4C14-A5EB-4E33F550DA6A}" presName="arrow1" presStyleLbl="fgShp" presStyleIdx="0" presStyleCnt="1"/>
      <dgm:spPr/>
    </dgm:pt>
    <dgm:pt modelId="{699E8D4E-3C90-49C1-9A89-4A085532445D}" type="pres">
      <dgm:prSet presAssocID="{F505F2DF-9D9D-4C14-A5EB-4E33F550DA6A}" presName="rectangle" presStyleLbl="revTx" presStyleIdx="0" presStyleCnt="1">
        <dgm:presLayoutVars>
          <dgm:bulletEnabled val="1"/>
        </dgm:presLayoutVars>
      </dgm:prSet>
      <dgm:spPr/>
    </dgm:pt>
    <dgm:pt modelId="{CD2DBD5B-1214-4557-8567-A088A105D2A8}" type="pres">
      <dgm:prSet presAssocID="{B7BD4B68-A56E-47DA-8EDC-85CF44656ECF}" presName="item1" presStyleLbl="node1" presStyleIdx="0" presStyleCnt="3">
        <dgm:presLayoutVars>
          <dgm:bulletEnabled val="1"/>
        </dgm:presLayoutVars>
      </dgm:prSet>
      <dgm:spPr/>
    </dgm:pt>
    <dgm:pt modelId="{C3346B01-7D63-4163-8672-E80AEB8F3E6E}" type="pres">
      <dgm:prSet presAssocID="{B24BAB93-8D19-4845-9C9A-32E104C1CD60}" presName="item2" presStyleLbl="node1" presStyleIdx="1" presStyleCnt="3">
        <dgm:presLayoutVars>
          <dgm:bulletEnabled val="1"/>
        </dgm:presLayoutVars>
      </dgm:prSet>
      <dgm:spPr/>
    </dgm:pt>
    <dgm:pt modelId="{2B772009-890D-4517-A41F-C6ACF6F875F5}" type="pres">
      <dgm:prSet presAssocID="{F7C06364-45C8-4321-9883-42C3E8C62798}" presName="item3" presStyleLbl="node1" presStyleIdx="2" presStyleCnt="3">
        <dgm:presLayoutVars>
          <dgm:bulletEnabled val="1"/>
        </dgm:presLayoutVars>
      </dgm:prSet>
      <dgm:spPr/>
    </dgm:pt>
    <dgm:pt modelId="{AE48AEED-63E9-4D79-89E3-48C288C12F20}" type="pres">
      <dgm:prSet presAssocID="{F505F2DF-9D9D-4C14-A5EB-4E33F550DA6A}" presName="funnel" presStyleLbl="trAlignAcc1" presStyleIdx="0" presStyleCnt="1"/>
      <dgm:spPr/>
    </dgm:pt>
  </dgm:ptLst>
  <dgm:cxnLst>
    <dgm:cxn modelId="{607ADA14-918F-436D-8C50-7125E2F2212F}" srcId="{F505F2DF-9D9D-4C14-A5EB-4E33F550DA6A}" destId="{F7C06364-45C8-4321-9883-42C3E8C62798}" srcOrd="3" destOrd="0" parTransId="{B611FFE1-32BE-4946-8499-5A50397A979D}" sibTransId="{EA1673AF-4A92-451A-AFBC-6718745DEA77}"/>
    <dgm:cxn modelId="{02B5DC1B-CB6E-461B-9430-E30AC32DB209}" type="presOf" srcId="{B24BAB93-8D19-4845-9C9A-32E104C1CD60}" destId="{CD2DBD5B-1214-4557-8567-A088A105D2A8}" srcOrd="0" destOrd="0" presId="urn:microsoft.com/office/officeart/2005/8/layout/funnel1"/>
    <dgm:cxn modelId="{0B8EFD4F-EEF1-4A2B-8BA1-FE5187E34D52}" type="presOf" srcId="{B7BD4B68-A56E-47DA-8EDC-85CF44656ECF}" destId="{C3346B01-7D63-4163-8672-E80AEB8F3E6E}" srcOrd="0" destOrd="0" presId="urn:microsoft.com/office/officeart/2005/8/layout/funnel1"/>
    <dgm:cxn modelId="{446FD498-E38E-487B-A169-6FFD7796FE98}" type="presOf" srcId="{F7C06364-45C8-4321-9883-42C3E8C62798}" destId="{699E8D4E-3C90-49C1-9A89-4A085532445D}" srcOrd="0" destOrd="0" presId="urn:microsoft.com/office/officeart/2005/8/layout/funnel1"/>
    <dgm:cxn modelId="{EDA68A9F-C3B8-404E-BE32-6D7757223F58}" type="presOf" srcId="{96C189BB-4CC1-491E-A164-99EF60EC3F8C}" destId="{2B772009-890D-4517-A41F-C6ACF6F875F5}" srcOrd="0" destOrd="0" presId="urn:microsoft.com/office/officeart/2005/8/layout/funnel1"/>
    <dgm:cxn modelId="{8E5121B8-6C77-429C-A6A6-0E1F50CCAD3E}" srcId="{F505F2DF-9D9D-4C14-A5EB-4E33F550DA6A}" destId="{96C189BB-4CC1-491E-A164-99EF60EC3F8C}" srcOrd="0" destOrd="0" parTransId="{1E28579A-49F9-4029-B790-CA11FC4E86FE}" sibTransId="{3699C8E0-3D5F-4800-9195-963CBBCF7344}"/>
    <dgm:cxn modelId="{4A91E3C5-DCB6-4F8E-AA1D-177781D10FB7}" type="presOf" srcId="{F505F2DF-9D9D-4C14-A5EB-4E33F550DA6A}" destId="{EFB4C024-800B-4988-AE2B-C212652045A9}" srcOrd="0" destOrd="0" presId="urn:microsoft.com/office/officeart/2005/8/layout/funnel1"/>
    <dgm:cxn modelId="{038702D9-98B5-4F1E-BA19-A09390E886D3}" srcId="{F505F2DF-9D9D-4C14-A5EB-4E33F550DA6A}" destId="{B7BD4B68-A56E-47DA-8EDC-85CF44656ECF}" srcOrd="1" destOrd="0" parTransId="{B3E02D75-4C5B-409D-9F9B-8B05D5FEB0AD}" sibTransId="{21804861-0D4A-4156-A45F-788E40A9F778}"/>
    <dgm:cxn modelId="{2BCD2DF8-AD8E-4ECA-B9F9-BCDA079B06CD}" srcId="{F505F2DF-9D9D-4C14-A5EB-4E33F550DA6A}" destId="{B24BAB93-8D19-4845-9C9A-32E104C1CD60}" srcOrd="2" destOrd="0" parTransId="{063D6180-C77E-45CC-9A0F-7F15CF73A95D}" sibTransId="{8AE5403D-1B41-46D6-9D50-4A593078B72E}"/>
    <dgm:cxn modelId="{71D61FE9-B721-44D4-8FDE-C5CDC643960B}" type="presParOf" srcId="{EFB4C024-800B-4988-AE2B-C212652045A9}" destId="{18C9223B-1C52-434A-8785-752E53B0612D}" srcOrd="0" destOrd="0" presId="urn:microsoft.com/office/officeart/2005/8/layout/funnel1"/>
    <dgm:cxn modelId="{1550FC99-6A05-4FAD-A12D-B933053E3BD5}" type="presParOf" srcId="{EFB4C024-800B-4988-AE2B-C212652045A9}" destId="{BA8D1D91-D435-41DB-B38A-009E5BC0DC0E}" srcOrd="1" destOrd="0" presId="urn:microsoft.com/office/officeart/2005/8/layout/funnel1"/>
    <dgm:cxn modelId="{0B73B63A-59D2-4EE1-B31B-1484252E14BD}" type="presParOf" srcId="{EFB4C024-800B-4988-AE2B-C212652045A9}" destId="{699E8D4E-3C90-49C1-9A89-4A085532445D}" srcOrd="2" destOrd="0" presId="urn:microsoft.com/office/officeart/2005/8/layout/funnel1"/>
    <dgm:cxn modelId="{50856906-5235-4946-9A47-96AC8E5A2D17}" type="presParOf" srcId="{EFB4C024-800B-4988-AE2B-C212652045A9}" destId="{CD2DBD5B-1214-4557-8567-A088A105D2A8}" srcOrd="3" destOrd="0" presId="urn:microsoft.com/office/officeart/2005/8/layout/funnel1"/>
    <dgm:cxn modelId="{64928F68-4035-42DA-8B0F-87793D8E2FA6}" type="presParOf" srcId="{EFB4C024-800B-4988-AE2B-C212652045A9}" destId="{C3346B01-7D63-4163-8672-E80AEB8F3E6E}" srcOrd="4" destOrd="0" presId="urn:microsoft.com/office/officeart/2005/8/layout/funnel1"/>
    <dgm:cxn modelId="{552867A7-B054-4D34-896F-362C530E2A44}" type="presParOf" srcId="{EFB4C024-800B-4988-AE2B-C212652045A9}" destId="{2B772009-890D-4517-A41F-C6ACF6F875F5}" srcOrd="5" destOrd="0" presId="urn:microsoft.com/office/officeart/2005/8/layout/funnel1"/>
    <dgm:cxn modelId="{9AC0EA90-096F-4219-9BA7-AE3E10C43872}" type="presParOf" srcId="{EFB4C024-800B-4988-AE2B-C212652045A9}" destId="{AE48AEED-63E9-4D79-89E3-48C288C12F20}"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1E5C1-8899-416D-A0D3-845CE731332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IN"/>
        </a:p>
      </dgm:t>
    </dgm:pt>
    <dgm:pt modelId="{9EDC8F53-B34C-4ACE-97B6-52554037B590}">
      <dgm:prSet phldrT="[Text]"/>
      <dgm:spPr/>
      <dgm:t>
        <a:bodyPr/>
        <a:lstStyle/>
        <a:p>
          <a:r>
            <a:rPr lang="en-IN" dirty="0"/>
            <a:t>Identify the features</a:t>
          </a:r>
        </a:p>
      </dgm:t>
    </dgm:pt>
    <dgm:pt modelId="{E8B0A570-8C10-467C-885D-9C5D880AE4CD}" type="parTrans" cxnId="{F6BFB500-FD41-432D-A295-E1055FABF1B4}">
      <dgm:prSet/>
      <dgm:spPr/>
      <dgm:t>
        <a:bodyPr/>
        <a:lstStyle/>
        <a:p>
          <a:endParaRPr lang="en-IN"/>
        </a:p>
      </dgm:t>
    </dgm:pt>
    <dgm:pt modelId="{5C0872FD-6375-4FC3-8015-242ECE421410}" type="sibTrans" cxnId="{F6BFB500-FD41-432D-A295-E1055FABF1B4}">
      <dgm:prSet/>
      <dgm:spPr/>
      <dgm:t>
        <a:bodyPr/>
        <a:lstStyle/>
        <a:p>
          <a:endParaRPr lang="en-IN"/>
        </a:p>
      </dgm:t>
    </dgm:pt>
    <dgm:pt modelId="{6D3411D3-CB12-419C-9FF8-7BCEC714E2D7}">
      <dgm:prSet phldrT="[Text]"/>
      <dgm:spPr/>
      <dgm:t>
        <a:bodyPr/>
        <a:lstStyle/>
        <a:p>
          <a:r>
            <a:rPr lang="en-IN" dirty="0"/>
            <a:t>Split the data in to training and Test</a:t>
          </a:r>
        </a:p>
      </dgm:t>
    </dgm:pt>
    <dgm:pt modelId="{3F6DE20A-D971-4F4E-B3F6-7D7DE1791EC7}" type="parTrans" cxnId="{339ACBB3-11D8-441C-80D7-1BE70D4239E2}">
      <dgm:prSet/>
      <dgm:spPr/>
      <dgm:t>
        <a:bodyPr/>
        <a:lstStyle/>
        <a:p>
          <a:endParaRPr lang="en-IN"/>
        </a:p>
      </dgm:t>
    </dgm:pt>
    <dgm:pt modelId="{217D7DA7-75B1-4497-BC53-AD6987F32D4B}" type="sibTrans" cxnId="{339ACBB3-11D8-441C-80D7-1BE70D4239E2}">
      <dgm:prSet/>
      <dgm:spPr/>
      <dgm:t>
        <a:bodyPr/>
        <a:lstStyle/>
        <a:p>
          <a:endParaRPr lang="en-IN"/>
        </a:p>
      </dgm:t>
    </dgm:pt>
    <dgm:pt modelId="{0285EBC2-B503-441F-AF8A-9B4E18E2C903}">
      <dgm:prSet phldrT="[Text]"/>
      <dgm:spPr/>
      <dgm:t>
        <a:bodyPr/>
        <a:lstStyle/>
        <a:p>
          <a:r>
            <a:rPr lang="en-IN" dirty="0"/>
            <a:t>Fit the training data </a:t>
          </a:r>
        </a:p>
      </dgm:t>
    </dgm:pt>
    <dgm:pt modelId="{EF4151F2-ABE8-4553-8DC2-984FA45DE883}" type="parTrans" cxnId="{72E525DA-29C6-4346-9CB7-58C3CF68F846}">
      <dgm:prSet/>
      <dgm:spPr/>
      <dgm:t>
        <a:bodyPr/>
        <a:lstStyle/>
        <a:p>
          <a:endParaRPr lang="en-IN"/>
        </a:p>
      </dgm:t>
    </dgm:pt>
    <dgm:pt modelId="{32272618-11C0-4882-A038-8A5E90B987B5}" type="sibTrans" cxnId="{72E525DA-29C6-4346-9CB7-58C3CF68F846}">
      <dgm:prSet/>
      <dgm:spPr/>
      <dgm:t>
        <a:bodyPr/>
        <a:lstStyle/>
        <a:p>
          <a:endParaRPr lang="en-IN"/>
        </a:p>
      </dgm:t>
    </dgm:pt>
    <dgm:pt modelId="{50A99511-274F-4DD9-9C8D-637CB3EEBFFF}">
      <dgm:prSet phldrT="[Text]"/>
      <dgm:spPr/>
      <dgm:t>
        <a:bodyPr/>
        <a:lstStyle/>
        <a:p>
          <a:r>
            <a:rPr lang="en-IN" dirty="0"/>
            <a:t>Find the best hyper parameters and score</a:t>
          </a:r>
        </a:p>
      </dgm:t>
    </dgm:pt>
    <dgm:pt modelId="{7326954E-68BE-4EB6-ACE8-5372BEBBA183}" type="parTrans" cxnId="{C3A5E9E2-5161-41A1-BFBF-3A07C5F3899B}">
      <dgm:prSet/>
      <dgm:spPr/>
      <dgm:t>
        <a:bodyPr/>
        <a:lstStyle/>
        <a:p>
          <a:endParaRPr lang="en-IN"/>
        </a:p>
      </dgm:t>
    </dgm:pt>
    <dgm:pt modelId="{D999DCB8-C081-4DDC-A9B6-E0C14937B572}" type="sibTrans" cxnId="{C3A5E9E2-5161-41A1-BFBF-3A07C5F3899B}">
      <dgm:prSet/>
      <dgm:spPr/>
      <dgm:t>
        <a:bodyPr/>
        <a:lstStyle/>
        <a:p>
          <a:endParaRPr lang="en-IN"/>
        </a:p>
      </dgm:t>
    </dgm:pt>
    <dgm:pt modelId="{EBD899C8-685B-46C7-BBD3-A41D229121D9}">
      <dgm:prSet phldrT="[Text]"/>
      <dgm:spPr/>
      <dgm:t>
        <a:bodyPr/>
        <a:lstStyle/>
        <a:p>
          <a:r>
            <a:rPr lang="en-IN" dirty="0"/>
            <a:t>Fit the test data and find the accuracy score</a:t>
          </a:r>
        </a:p>
      </dgm:t>
    </dgm:pt>
    <dgm:pt modelId="{3BADDB1C-F86C-4E60-8CA0-8488ED022957}" type="parTrans" cxnId="{AEBE6A20-7EA3-465F-ACA7-36FD925F5610}">
      <dgm:prSet/>
      <dgm:spPr/>
      <dgm:t>
        <a:bodyPr/>
        <a:lstStyle/>
        <a:p>
          <a:endParaRPr lang="en-IN"/>
        </a:p>
      </dgm:t>
    </dgm:pt>
    <dgm:pt modelId="{BF81A09F-3437-4E74-9C3F-5336877EFB51}" type="sibTrans" cxnId="{AEBE6A20-7EA3-465F-ACA7-36FD925F5610}">
      <dgm:prSet/>
      <dgm:spPr/>
      <dgm:t>
        <a:bodyPr/>
        <a:lstStyle/>
        <a:p>
          <a:endParaRPr lang="en-IN"/>
        </a:p>
      </dgm:t>
    </dgm:pt>
    <dgm:pt modelId="{2E97EB8A-A519-4555-8F22-0E4865400D93}">
      <dgm:prSet phldrT="[Text]"/>
      <dgm:spPr/>
      <dgm:t>
        <a:bodyPr/>
        <a:lstStyle/>
        <a:p>
          <a:r>
            <a:rPr lang="en-IN" dirty="0"/>
            <a:t>Create the GRID Search CV object for the identified algorithm.</a:t>
          </a:r>
        </a:p>
      </dgm:t>
    </dgm:pt>
    <dgm:pt modelId="{0555E451-9687-435F-9887-92EB43CACA1F}" type="parTrans" cxnId="{4CF3BDDE-4369-4A71-B10F-9DD410281488}">
      <dgm:prSet/>
      <dgm:spPr/>
      <dgm:t>
        <a:bodyPr/>
        <a:lstStyle/>
        <a:p>
          <a:endParaRPr lang="en-IN"/>
        </a:p>
      </dgm:t>
    </dgm:pt>
    <dgm:pt modelId="{F186E56E-D6EF-40FD-9D1D-FBF8D332BAB6}" type="sibTrans" cxnId="{4CF3BDDE-4369-4A71-B10F-9DD410281488}">
      <dgm:prSet/>
      <dgm:spPr/>
      <dgm:t>
        <a:bodyPr/>
        <a:lstStyle/>
        <a:p>
          <a:endParaRPr lang="en-IN"/>
        </a:p>
      </dgm:t>
    </dgm:pt>
    <dgm:pt modelId="{2B91E7AF-5D52-4664-B299-82016F4CF13E}" type="pres">
      <dgm:prSet presAssocID="{E691E5C1-8899-416D-A0D3-845CE7313327}" presName="cycle" presStyleCnt="0">
        <dgm:presLayoutVars>
          <dgm:dir/>
          <dgm:resizeHandles val="exact"/>
        </dgm:presLayoutVars>
      </dgm:prSet>
      <dgm:spPr/>
    </dgm:pt>
    <dgm:pt modelId="{E604B93A-2DCE-4ABC-B1FF-AC461D27A9FE}" type="pres">
      <dgm:prSet presAssocID="{9EDC8F53-B34C-4ACE-97B6-52554037B590}" presName="node" presStyleLbl="node1" presStyleIdx="0" presStyleCnt="6" custRadScaleRad="100070">
        <dgm:presLayoutVars>
          <dgm:bulletEnabled val="1"/>
        </dgm:presLayoutVars>
      </dgm:prSet>
      <dgm:spPr/>
    </dgm:pt>
    <dgm:pt modelId="{83F02B21-7BEF-49EE-BC10-72CA2944F158}" type="pres">
      <dgm:prSet presAssocID="{9EDC8F53-B34C-4ACE-97B6-52554037B590}" presName="spNode" presStyleCnt="0"/>
      <dgm:spPr/>
    </dgm:pt>
    <dgm:pt modelId="{CCC6CFA7-BF0E-4B35-897B-0BE68F053FE1}" type="pres">
      <dgm:prSet presAssocID="{5C0872FD-6375-4FC3-8015-242ECE421410}" presName="sibTrans" presStyleLbl="sibTrans1D1" presStyleIdx="0" presStyleCnt="6"/>
      <dgm:spPr/>
    </dgm:pt>
    <dgm:pt modelId="{F346C846-724F-4075-A326-3AB7161E1722}" type="pres">
      <dgm:prSet presAssocID="{6D3411D3-CB12-419C-9FF8-7BCEC714E2D7}" presName="node" presStyleLbl="node1" presStyleIdx="1" presStyleCnt="6">
        <dgm:presLayoutVars>
          <dgm:bulletEnabled val="1"/>
        </dgm:presLayoutVars>
      </dgm:prSet>
      <dgm:spPr/>
    </dgm:pt>
    <dgm:pt modelId="{5752B160-155B-4BFC-B7CF-7883557401B8}" type="pres">
      <dgm:prSet presAssocID="{6D3411D3-CB12-419C-9FF8-7BCEC714E2D7}" presName="spNode" presStyleCnt="0"/>
      <dgm:spPr/>
    </dgm:pt>
    <dgm:pt modelId="{7D129BBA-4977-401A-B81A-E6EA38CA4D7C}" type="pres">
      <dgm:prSet presAssocID="{217D7DA7-75B1-4497-BC53-AD6987F32D4B}" presName="sibTrans" presStyleLbl="sibTrans1D1" presStyleIdx="1" presStyleCnt="6"/>
      <dgm:spPr/>
    </dgm:pt>
    <dgm:pt modelId="{60F3131E-9C1A-4C2D-A4C7-F5CC7410E152}" type="pres">
      <dgm:prSet presAssocID="{2E97EB8A-A519-4555-8F22-0E4865400D93}" presName="node" presStyleLbl="node1" presStyleIdx="2" presStyleCnt="6">
        <dgm:presLayoutVars>
          <dgm:bulletEnabled val="1"/>
        </dgm:presLayoutVars>
      </dgm:prSet>
      <dgm:spPr/>
    </dgm:pt>
    <dgm:pt modelId="{A7C948B8-2A1C-4093-9735-FA918E639C4E}" type="pres">
      <dgm:prSet presAssocID="{2E97EB8A-A519-4555-8F22-0E4865400D93}" presName="spNode" presStyleCnt="0"/>
      <dgm:spPr/>
    </dgm:pt>
    <dgm:pt modelId="{6B92C0A2-4EEC-473C-99E8-B21B1FAB6E6A}" type="pres">
      <dgm:prSet presAssocID="{F186E56E-D6EF-40FD-9D1D-FBF8D332BAB6}" presName="sibTrans" presStyleLbl="sibTrans1D1" presStyleIdx="2" presStyleCnt="6"/>
      <dgm:spPr/>
    </dgm:pt>
    <dgm:pt modelId="{30A283FE-11C3-4797-8530-1C6D99FF254A}" type="pres">
      <dgm:prSet presAssocID="{0285EBC2-B503-441F-AF8A-9B4E18E2C903}" presName="node" presStyleLbl="node1" presStyleIdx="3" presStyleCnt="6">
        <dgm:presLayoutVars>
          <dgm:bulletEnabled val="1"/>
        </dgm:presLayoutVars>
      </dgm:prSet>
      <dgm:spPr/>
    </dgm:pt>
    <dgm:pt modelId="{413ABDBB-1BCD-48BB-8FE0-7ECD6E106302}" type="pres">
      <dgm:prSet presAssocID="{0285EBC2-B503-441F-AF8A-9B4E18E2C903}" presName="spNode" presStyleCnt="0"/>
      <dgm:spPr/>
    </dgm:pt>
    <dgm:pt modelId="{6BA1D612-BCF3-44E6-8D80-393ABF47547C}" type="pres">
      <dgm:prSet presAssocID="{32272618-11C0-4882-A038-8A5E90B987B5}" presName="sibTrans" presStyleLbl="sibTrans1D1" presStyleIdx="3" presStyleCnt="6"/>
      <dgm:spPr/>
    </dgm:pt>
    <dgm:pt modelId="{F5C6705A-5A8C-48A5-B509-C55E50774D80}" type="pres">
      <dgm:prSet presAssocID="{50A99511-274F-4DD9-9C8D-637CB3EEBFFF}" presName="node" presStyleLbl="node1" presStyleIdx="4" presStyleCnt="6">
        <dgm:presLayoutVars>
          <dgm:bulletEnabled val="1"/>
        </dgm:presLayoutVars>
      </dgm:prSet>
      <dgm:spPr/>
    </dgm:pt>
    <dgm:pt modelId="{488CAF8F-1349-4DE3-926F-2E1C89E0A436}" type="pres">
      <dgm:prSet presAssocID="{50A99511-274F-4DD9-9C8D-637CB3EEBFFF}" presName="spNode" presStyleCnt="0"/>
      <dgm:spPr/>
    </dgm:pt>
    <dgm:pt modelId="{9336D24D-3575-4911-BC35-65B005F0EE08}" type="pres">
      <dgm:prSet presAssocID="{D999DCB8-C081-4DDC-A9B6-E0C14937B572}" presName="sibTrans" presStyleLbl="sibTrans1D1" presStyleIdx="4" presStyleCnt="6"/>
      <dgm:spPr/>
    </dgm:pt>
    <dgm:pt modelId="{E894635C-39F7-4563-A4B9-7EFA67360C2A}" type="pres">
      <dgm:prSet presAssocID="{EBD899C8-685B-46C7-BBD3-A41D229121D9}" presName="node" presStyleLbl="node1" presStyleIdx="5" presStyleCnt="6">
        <dgm:presLayoutVars>
          <dgm:bulletEnabled val="1"/>
        </dgm:presLayoutVars>
      </dgm:prSet>
      <dgm:spPr/>
    </dgm:pt>
    <dgm:pt modelId="{5F48023E-04C6-4F72-BB19-20D65F387F5B}" type="pres">
      <dgm:prSet presAssocID="{EBD899C8-685B-46C7-BBD3-A41D229121D9}" presName="spNode" presStyleCnt="0"/>
      <dgm:spPr/>
    </dgm:pt>
    <dgm:pt modelId="{DF15FE21-0DBE-4E77-A2A4-7A8ABC935190}" type="pres">
      <dgm:prSet presAssocID="{BF81A09F-3437-4E74-9C3F-5336877EFB51}" presName="sibTrans" presStyleLbl="sibTrans1D1" presStyleIdx="5" presStyleCnt="6"/>
      <dgm:spPr/>
    </dgm:pt>
  </dgm:ptLst>
  <dgm:cxnLst>
    <dgm:cxn modelId="{F6BFB500-FD41-432D-A295-E1055FABF1B4}" srcId="{E691E5C1-8899-416D-A0D3-845CE7313327}" destId="{9EDC8F53-B34C-4ACE-97B6-52554037B590}" srcOrd="0" destOrd="0" parTransId="{E8B0A570-8C10-467C-885D-9C5D880AE4CD}" sibTransId="{5C0872FD-6375-4FC3-8015-242ECE421410}"/>
    <dgm:cxn modelId="{B0FD4D0C-5850-4BCF-B601-729A77257B06}" type="presOf" srcId="{50A99511-274F-4DD9-9C8D-637CB3EEBFFF}" destId="{F5C6705A-5A8C-48A5-B509-C55E50774D80}" srcOrd="0" destOrd="0" presId="urn:microsoft.com/office/officeart/2005/8/layout/cycle5"/>
    <dgm:cxn modelId="{AEBE6A20-7EA3-465F-ACA7-36FD925F5610}" srcId="{E691E5C1-8899-416D-A0D3-845CE7313327}" destId="{EBD899C8-685B-46C7-BBD3-A41D229121D9}" srcOrd="5" destOrd="0" parTransId="{3BADDB1C-F86C-4E60-8CA0-8488ED022957}" sibTransId="{BF81A09F-3437-4E74-9C3F-5336877EFB51}"/>
    <dgm:cxn modelId="{97D1262A-82C3-467F-A91E-CBEAF57E3ECF}" type="presOf" srcId="{5C0872FD-6375-4FC3-8015-242ECE421410}" destId="{CCC6CFA7-BF0E-4B35-897B-0BE68F053FE1}" srcOrd="0" destOrd="0" presId="urn:microsoft.com/office/officeart/2005/8/layout/cycle5"/>
    <dgm:cxn modelId="{29EF552C-1CED-410B-B72E-5DA6F2783C69}" type="presOf" srcId="{EBD899C8-685B-46C7-BBD3-A41D229121D9}" destId="{E894635C-39F7-4563-A4B9-7EFA67360C2A}" srcOrd="0" destOrd="0" presId="urn:microsoft.com/office/officeart/2005/8/layout/cycle5"/>
    <dgm:cxn modelId="{73B9C32E-3D41-44E1-A816-B4409B00A949}" type="presOf" srcId="{F186E56E-D6EF-40FD-9D1D-FBF8D332BAB6}" destId="{6B92C0A2-4EEC-473C-99E8-B21B1FAB6E6A}" srcOrd="0" destOrd="0" presId="urn:microsoft.com/office/officeart/2005/8/layout/cycle5"/>
    <dgm:cxn modelId="{AAA4993A-2515-42D6-9B8C-5FEC3219F861}" type="presOf" srcId="{32272618-11C0-4882-A038-8A5E90B987B5}" destId="{6BA1D612-BCF3-44E6-8D80-393ABF47547C}" srcOrd="0" destOrd="0" presId="urn:microsoft.com/office/officeart/2005/8/layout/cycle5"/>
    <dgm:cxn modelId="{CA559F5D-FD00-4F71-8FE6-E3DAECDD31B5}" type="presOf" srcId="{E691E5C1-8899-416D-A0D3-845CE7313327}" destId="{2B91E7AF-5D52-4664-B299-82016F4CF13E}" srcOrd="0" destOrd="0" presId="urn:microsoft.com/office/officeart/2005/8/layout/cycle5"/>
    <dgm:cxn modelId="{EE4A9860-EB90-4A0E-A752-F1B9F4D0DFA7}" type="presOf" srcId="{BF81A09F-3437-4E74-9C3F-5336877EFB51}" destId="{DF15FE21-0DBE-4E77-A2A4-7A8ABC935190}" srcOrd="0" destOrd="0" presId="urn:microsoft.com/office/officeart/2005/8/layout/cycle5"/>
    <dgm:cxn modelId="{C78B3152-8796-466E-B6F5-95E6862B643E}" type="presOf" srcId="{2E97EB8A-A519-4555-8F22-0E4865400D93}" destId="{60F3131E-9C1A-4C2D-A4C7-F5CC7410E152}" srcOrd="0" destOrd="0" presId="urn:microsoft.com/office/officeart/2005/8/layout/cycle5"/>
    <dgm:cxn modelId="{43CAE152-3C92-4BE5-B77C-FA96E7CA97B9}" type="presOf" srcId="{6D3411D3-CB12-419C-9FF8-7BCEC714E2D7}" destId="{F346C846-724F-4075-A326-3AB7161E1722}" srcOrd="0" destOrd="0" presId="urn:microsoft.com/office/officeart/2005/8/layout/cycle5"/>
    <dgm:cxn modelId="{58B27D9B-A2B4-4D6A-A53B-668D59DAFFB9}" type="presOf" srcId="{D999DCB8-C081-4DDC-A9B6-E0C14937B572}" destId="{9336D24D-3575-4911-BC35-65B005F0EE08}" srcOrd="0" destOrd="0" presId="urn:microsoft.com/office/officeart/2005/8/layout/cycle5"/>
    <dgm:cxn modelId="{339ACBB3-11D8-441C-80D7-1BE70D4239E2}" srcId="{E691E5C1-8899-416D-A0D3-845CE7313327}" destId="{6D3411D3-CB12-419C-9FF8-7BCEC714E2D7}" srcOrd="1" destOrd="0" parTransId="{3F6DE20A-D971-4F4E-B3F6-7D7DE1791EC7}" sibTransId="{217D7DA7-75B1-4497-BC53-AD6987F32D4B}"/>
    <dgm:cxn modelId="{B89097B7-5634-42C6-90DE-3CA0803DE7B0}" type="presOf" srcId="{9EDC8F53-B34C-4ACE-97B6-52554037B590}" destId="{E604B93A-2DCE-4ABC-B1FF-AC461D27A9FE}" srcOrd="0" destOrd="0" presId="urn:microsoft.com/office/officeart/2005/8/layout/cycle5"/>
    <dgm:cxn modelId="{5069DCD9-864B-42F1-9D3F-21C07FB91C26}" type="presOf" srcId="{0285EBC2-B503-441F-AF8A-9B4E18E2C903}" destId="{30A283FE-11C3-4797-8530-1C6D99FF254A}" srcOrd="0" destOrd="0" presId="urn:microsoft.com/office/officeart/2005/8/layout/cycle5"/>
    <dgm:cxn modelId="{72E525DA-29C6-4346-9CB7-58C3CF68F846}" srcId="{E691E5C1-8899-416D-A0D3-845CE7313327}" destId="{0285EBC2-B503-441F-AF8A-9B4E18E2C903}" srcOrd="3" destOrd="0" parTransId="{EF4151F2-ABE8-4553-8DC2-984FA45DE883}" sibTransId="{32272618-11C0-4882-A038-8A5E90B987B5}"/>
    <dgm:cxn modelId="{4CF3BDDE-4369-4A71-B10F-9DD410281488}" srcId="{E691E5C1-8899-416D-A0D3-845CE7313327}" destId="{2E97EB8A-A519-4555-8F22-0E4865400D93}" srcOrd="2" destOrd="0" parTransId="{0555E451-9687-435F-9887-92EB43CACA1F}" sibTransId="{F186E56E-D6EF-40FD-9D1D-FBF8D332BAB6}"/>
    <dgm:cxn modelId="{C3A5E9E2-5161-41A1-BFBF-3A07C5F3899B}" srcId="{E691E5C1-8899-416D-A0D3-845CE7313327}" destId="{50A99511-274F-4DD9-9C8D-637CB3EEBFFF}" srcOrd="4" destOrd="0" parTransId="{7326954E-68BE-4EB6-ACE8-5372BEBBA183}" sibTransId="{D999DCB8-C081-4DDC-A9B6-E0C14937B572}"/>
    <dgm:cxn modelId="{DF3EC8FD-5CEC-47A2-A87C-FE99F0631998}" type="presOf" srcId="{217D7DA7-75B1-4497-BC53-AD6987F32D4B}" destId="{7D129BBA-4977-401A-B81A-E6EA38CA4D7C}" srcOrd="0" destOrd="0" presId="urn:microsoft.com/office/officeart/2005/8/layout/cycle5"/>
    <dgm:cxn modelId="{2947860E-CE1A-46A2-8A1A-7ADCF3CDE9F7}" type="presParOf" srcId="{2B91E7AF-5D52-4664-B299-82016F4CF13E}" destId="{E604B93A-2DCE-4ABC-B1FF-AC461D27A9FE}" srcOrd="0" destOrd="0" presId="urn:microsoft.com/office/officeart/2005/8/layout/cycle5"/>
    <dgm:cxn modelId="{8A22780C-B6A4-462B-A55A-A743F6042CF6}" type="presParOf" srcId="{2B91E7AF-5D52-4664-B299-82016F4CF13E}" destId="{83F02B21-7BEF-49EE-BC10-72CA2944F158}" srcOrd="1" destOrd="0" presId="urn:microsoft.com/office/officeart/2005/8/layout/cycle5"/>
    <dgm:cxn modelId="{018BAC73-7F48-49DD-B710-F7FDAD6FA3E3}" type="presParOf" srcId="{2B91E7AF-5D52-4664-B299-82016F4CF13E}" destId="{CCC6CFA7-BF0E-4B35-897B-0BE68F053FE1}" srcOrd="2" destOrd="0" presId="urn:microsoft.com/office/officeart/2005/8/layout/cycle5"/>
    <dgm:cxn modelId="{543EDA2E-D00C-4B23-B38C-D4E61B5497A2}" type="presParOf" srcId="{2B91E7AF-5D52-4664-B299-82016F4CF13E}" destId="{F346C846-724F-4075-A326-3AB7161E1722}" srcOrd="3" destOrd="0" presId="urn:microsoft.com/office/officeart/2005/8/layout/cycle5"/>
    <dgm:cxn modelId="{C1622E4A-94B0-4611-9163-10942B5207BF}" type="presParOf" srcId="{2B91E7AF-5D52-4664-B299-82016F4CF13E}" destId="{5752B160-155B-4BFC-B7CF-7883557401B8}" srcOrd="4" destOrd="0" presId="urn:microsoft.com/office/officeart/2005/8/layout/cycle5"/>
    <dgm:cxn modelId="{CB80E678-7DC3-4988-9129-F2B566A6409E}" type="presParOf" srcId="{2B91E7AF-5D52-4664-B299-82016F4CF13E}" destId="{7D129BBA-4977-401A-B81A-E6EA38CA4D7C}" srcOrd="5" destOrd="0" presId="urn:microsoft.com/office/officeart/2005/8/layout/cycle5"/>
    <dgm:cxn modelId="{0E0D4ADC-186B-4CE9-906C-34252A2C0E1F}" type="presParOf" srcId="{2B91E7AF-5D52-4664-B299-82016F4CF13E}" destId="{60F3131E-9C1A-4C2D-A4C7-F5CC7410E152}" srcOrd="6" destOrd="0" presId="urn:microsoft.com/office/officeart/2005/8/layout/cycle5"/>
    <dgm:cxn modelId="{07C962DA-D2EC-4F05-A6F9-A5F79FA231CD}" type="presParOf" srcId="{2B91E7AF-5D52-4664-B299-82016F4CF13E}" destId="{A7C948B8-2A1C-4093-9735-FA918E639C4E}" srcOrd="7" destOrd="0" presId="urn:microsoft.com/office/officeart/2005/8/layout/cycle5"/>
    <dgm:cxn modelId="{1C1BE785-36AE-4DB4-9115-805E2995409D}" type="presParOf" srcId="{2B91E7AF-5D52-4664-B299-82016F4CF13E}" destId="{6B92C0A2-4EEC-473C-99E8-B21B1FAB6E6A}" srcOrd="8" destOrd="0" presId="urn:microsoft.com/office/officeart/2005/8/layout/cycle5"/>
    <dgm:cxn modelId="{0EAACED9-47F3-40B1-8C58-6CECA20EF4FE}" type="presParOf" srcId="{2B91E7AF-5D52-4664-B299-82016F4CF13E}" destId="{30A283FE-11C3-4797-8530-1C6D99FF254A}" srcOrd="9" destOrd="0" presId="urn:microsoft.com/office/officeart/2005/8/layout/cycle5"/>
    <dgm:cxn modelId="{6AC28AC8-C72F-425A-9788-53E7A087057F}" type="presParOf" srcId="{2B91E7AF-5D52-4664-B299-82016F4CF13E}" destId="{413ABDBB-1BCD-48BB-8FE0-7ECD6E106302}" srcOrd="10" destOrd="0" presId="urn:microsoft.com/office/officeart/2005/8/layout/cycle5"/>
    <dgm:cxn modelId="{0FC097CE-64CF-4B61-8AEF-97A45AA820D2}" type="presParOf" srcId="{2B91E7AF-5D52-4664-B299-82016F4CF13E}" destId="{6BA1D612-BCF3-44E6-8D80-393ABF47547C}" srcOrd="11" destOrd="0" presId="urn:microsoft.com/office/officeart/2005/8/layout/cycle5"/>
    <dgm:cxn modelId="{F1D5CAA6-8B52-4C50-AB84-B82F4CCFB627}" type="presParOf" srcId="{2B91E7AF-5D52-4664-B299-82016F4CF13E}" destId="{F5C6705A-5A8C-48A5-B509-C55E50774D80}" srcOrd="12" destOrd="0" presId="urn:microsoft.com/office/officeart/2005/8/layout/cycle5"/>
    <dgm:cxn modelId="{441AB73A-258C-4A9E-BD75-2F8772895A2A}" type="presParOf" srcId="{2B91E7AF-5D52-4664-B299-82016F4CF13E}" destId="{488CAF8F-1349-4DE3-926F-2E1C89E0A436}" srcOrd="13" destOrd="0" presId="urn:microsoft.com/office/officeart/2005/8/layout/cycle5"/>
    <dgm:cxn modelId="{D53DA4B4-A3C7-4B8D-A2D3-9C0069BAD43C}" type="presParOf" srcId="{2B91E7AF-5D52-4664-B299-82016F4CF13E}" destId="{9336D24D-3575-4911-BC35-65B005F0EE08}" srcOrd="14" destOrd="0" presId="urn:microsoft.com/office/officeart/2005/8/layout/cycle5"/>
    <dgm:cxn modelId="{A6F027A3-2D56-4EAD-BEB9-53E5FBEDEBF4}" type="presParOf" srcId="{2B91E7AF-5D52-4664-B299-82016F4CF13E}" destId="{E894635C-39F7-4563-A4B9-7EFA67360C2A}" srcOrd="15" destOrd="0" presId="urn:microsoft.com/office/officeart/2005/8/layout/cycle5"/>
    <dgm:cxn modelId="{5E942895-D380-40E1-8D54-2E7639F181B1}" type="presParOf" srcId="{2B91E7AF-5D52-4664-B299-82016F4CF13E}" destId="{5F48023E-04C6-4F72-BB19-20D65F387F5B}" srcOrd="16" destOrd="0" presId="urn:microsoft.com/office/officeart/2005/8/layout/cycle5"/>
    <dgm:cxn modelId="{2B0DCD00-684F-4C1D-BE21-9E37B2B21973}" type="presParOf" srcId="{2B91E7AF-5D52-4664-B299-82016F4CF13E}" destId="{DF15FE21-0DBE-4E77-A2A4-7A8ABC935190}"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9223B-1C52-434A-8785-752E53B0612D}">
      <dsp:nvSpPr>
        <dsp:cNvPr id="0" name=""/>
        <dsp:cNvSpPr/>
      </dsp:nvSpPr>
      <dsp:spPr>
        <a:xfrm>
          <a:off x="749312" y="87907"/>
          <a:ext cx="1744625" cy="60588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8D1D91-D435-41DB-B38A-009E5BC0DC0E}">
      <dsp:nvSpPr>
        <dsp:cNvPr id="0" name=""/>
        <dsp:cNvSpPr/>
      </dsp:nvSpPr>
      <dsp:spPr>
        <a:xfrm>
          <a:off x="1455277" y="1571514"/>
          <a:ext cx="338105" cy="216387"/>
        </a:xfrm>
        <a:prstGeom prst="down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699E8D4E-3C90-49C1-9A89-4A085532445D}">
      <dsp:nvSpPr>
        <dsp:cNvPr id="0" name=""/>
        <dsp:cNvSpPr/>
      </dsp:nvSpPr>
      <dsp:spPr>
        <a:xfrm>
          <a:off x="812876" y="1744625"/>
          <a:ext cx="1622907" cy="405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N" sz="900" kern="1200" dirty="0"/>
            <a:t>Categorize the outcomes in Class</a:t>
          </a:r>
        </a:p>
      </dsp:txBody>
      <dsp:txXfrm>
        <a:off x="812876" y="1744625"/>
        <a:ext cx="1622907" cy="405726"/>
      </dsp:txXfrm>
    </dsp:sp>
    <dsp:sp modelId="{CD2DBD5B-1214-4557-8567-A088A105D2A8}">
      <dsp:nvSpPr>
        <dsp:cNvPr id="0" name=""/>
        <dsp:cNvSpPr/>
      </dsp:nvSpPr>
      <dsp:spPr>
        <a:xfrm>
          <a:off x="1383598" y="740586"/>
          <a:ext cx="608590" cy="6085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IN" sz="600" kern="1200" dirty="0"/>
            <a:t>Outcomes of each orbit</a:t>
          </a:r>
        </a:p>
      </dsp:txBody>
      <dsp:txXfrm>
        <a:off x="1472724" y="829712"/>
        <a:ext cx="430338" cy="430338"/>
      </dsp:txXfrm>
    </dsp:sp>
    <dsp:sp modelId="{C3346B01-7D63-4163-8672-E80AEB8F3E6E}">
      <dsp:nvSpPr>
        <dsp:cNvPr id="0" name=""/>
        <dsp:cNvSpPr/>
      </dsp:nvSpPr>
      <dsp:spPr>
        <a:xfrm>
          <a:off x="948118" y="284008"/>
          <a:ext cx="608590" cy="6085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IN" sz="600" kern="1200" dirty="0"/>
            <a:t>No of launch sites</a:t>
          </a:r>
        </a:p>
      </dsp:txBody>
      <dsp:txXfrm>
        <a:off x="1037244" y="373134"/>
        <a:ext cx="430338" cy="430338"/>
      </dsp:txXfrm>
    </dsp:sp>
    <dsp:sp modelId="{2B772009-890D-4517-A41F-C6ACF6F875F5}">
      <dsp:nvSpPr>
        <dsp:cNvPr id="0" name=""/>
        <dsp:cNvSpPr/>
      </dsp:nvSpPr>
      <dsp:spPr>
        <a:xfrm>
          <a:off x="1570233" y="136865"/>
          <a:ext cx="608590" cy="6085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IN" sz="600" kern="1200" dirty="0"/>
            <a:t>Occurrences on each orbit</a:t>
          </a:r>
        </a:p>
      </dsp:txBody>
      <dsp:txXfrm>
        <a:off x="1659359" y="225991"/>
        <a:ext cx="430338" cy="430338"/>
      </dsp:txXfrm>
    </dsp:sp>
    <dsp:sp modelId="{AE48AEED-63E9-4D79-89E3-48C288C12F20}">
      <dsp:nvSpPr>
        <dsp:cNvPr id="0" name=""/>
        <dsp:cNvSpPr/>
      </dsp:nvSpPr>
      <dsp:spPr>
        <a:xfrm>
          <a:off x="677634" y="13524"/>
          <a:ext cx="1893391" cy="1514713"/>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4B93A-2DCE-4ABC-B1FF-AC461D27A9FE}">
      <dsp:nvSpPr>
        <dsp:cNvPr id="0" name=""/>
        <dsp:cNvSpPr/>
      </dsp:nvSpPr>
      <dsp:spPr>
        <a:xfrm>
          <a:off x="1909836" y="1334"/>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Identify the features</a:t>
          </a:r>
        </a:p>
      </dsp:txBody>
      <dsp:txXfrm>
        <a:off x="1944454" y="35952"/>
        <a:ext cx="1021756" cy="639909"/>
      </dsp:txXfrm>
    </dsp:sp>
    <dsp:sp modelId="{CCC6CFA7-BF0E-4B35-897B-0BE68F053FE1}">
      <dsp:nvSpPr>
        <dsp:cNvPr id="0" name=""/>
        <dsp:cNvSpPr/>
      </dsp:nvSpPr>
      <dsp:spPr>
        <a:xfrm>
          <a:off x="782976" y="355171"/>
          <a:ext cx="3340852" cy="3340852"/>
        </a:xfrm>
        <a:custGeom>
          <a:avLst/>
          <a:gdLst/>
          <a:ahLst/>
          <a:cxnLst/>
          <a:rect l="0" t="0" r="0" b="0"/>
          <a:pathLst>
            <a:path>
              <a:moveTo>
                <a:pt x="2355084" y="146757"/>
              </a:moveTo>
              <a:arcTo wR="1670426" hR="1670426" stAng="17651802" swAng="92462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346C846-724F-4075-A326-3AB7161E1722}">
      <dsp:nvSpPr>
        <dsp:cNvPr id="0" name=""/>
        <dsp:cNvSpPr/>
      </dsp:nvSpPr>
      <dsp:spPr>
        <a:xfrm>
          <a:off x="3356468" y="837716"/>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Split the data in to training and Test</a:t>
          </a:r>
        </a:p>
      </dsp:txBody>
      <dsp:txXfrm>
        <a:off x="3391086" y="872334"/>
        <a:ext cx="1021756" cy="639909"/>
      </dsp:txXfrm>
    </dsp:sp>
    <dsp:sp modelId="{7D129BBA-4977-401A-B81A-E6EA38CA4D7C}">
      <dsp:nvSpPr>
        <dsp:cNvPr id="0" name=""/>
        <dsp:cNvSpPr/>
      </dsp:nvSpPr>
      <dsp:spPr>
        <a:xfrm>
          <a:off x="784906" y="357076"/>
          <a:ext cx="3340852" cy="3340852"/>
        </a:xfrm>
        <a:custGeom>
          <a:avLst/>
          <a:gdLst/>
          <a:ahLst/>
          <a:cxnLst/>
          <a:rect l="0" t="0" r="0" b="0"/>
          <a:pathLst>
            <a:path>
              <a:moveTo>
                <a:pt x="3314822" y="1376685"/>
              </a:moveTo>
              <a:arcTo wR="1670426" hR="1670426" stAng="20992319" swAng="121536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0F3131E-9C1A-4C2D-A4C7-F5CC7410E152}">
      <dsp:nvSpPr>
        <dsp:cNvPr id="0" name=""/>
        <dsp:cNvSpPr/>
      </dsp:nvSpPr>
      <dsp:spPr>
        <a:xfrm>
          <a:off x="3356468" y="2508142"/>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Create the GRID Search CV object for the identified algorithm.</a:t>
          </a:r>
        </a:p>
      </dsp:txBody>
      <dsp:txXfrm>
        <a:off x="3391086" y="2542760"/>
        <a:ext cx="1021756" cy="639909"/>
      </dsp:txXfrm>
    </dsp:sp>
    <dsp:sp modelId="{6B92C0A2-4EEC-473C-99E8-B21B1FAB6E6A}">
      <dsp:nvSpPr>
        <dsp:cNvPr id="0" name=""/>
        <dsp:cNvSpPr/>
      </dsp:nvSpPr>
      <dsp:spPr>
        <a:xfrm>
          <a:off x="784906" y="357076"/>
          <a:ext cx="3340852" cy="3340852"/>
        </a:xfrm>
        <a:custGeom>
          <a:avLst/>
          <a:gdLst/>
          <a:ahLst/>
          <a:cxnLst/>
          <a:rect l="0" t="0" r="0" b="0"/>
          <a:pathLst>
            <a:path>
              <a:moveTo>
                <a:pt x="2733364" y="2959024"/>
              </a:moveTo>
              <a:arcTo wR="1670426" hR="1670426" stAng="3028888" swAng="92378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0A283FE-11C3-4797-8530-1C6D99FF254A}">
      <dsp:nvSpPr>
        <dsp:cNvPr id="0" name=""/>
        <dsp:cNvSpPr/>
      </dsp:nvSpPr>
      <dsp:spPr>
        <a:xfrm>
          <a:off x="1909836" y="3343355"/>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Fit the training data </a:t>
          </a:r>
        </a:p>
      </dsp:txBody>
      <dsp:txXfrm>
        <a:off x="1944454" y="3377973"/>
        <a:ext cx="1021756" cy="639909"/>
      </dsp:txXfrm>
    </dsp:sp>
    <dsp:sp modelId="{6BA1D612-BCF3-44E6-8D80-393ABF47547C}">
      <dsp:nvSpPr>
        <dsp:cNvPr id="0" name=""/>
        <dsp:cNvSpPr/>
      </dsp:nvSpPr>
      <dsp:spPr>
        <a:xfrm>
          <a:off x="784906" y="357076"/>
          <a:ext cx="3340852" cy="3340852"/>
        </a:xfrm>
        <a:custGeom>
          <a:avLst/>
          <a:gdLst/>
          <a:ahLst/>
          <a:cxnLst/>
          <a:rect l="0" t="0" r="0" b="0"/>
          <a:pathLst>
            <a:path>
              <a:moveTo>
                <a:pt x="987750" y="3194984"/>
              </a:moveTo>
              <a:arcTo wR="1670426" hR="1670426" stAng="6847330" swAng="92378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5C6705A-5A8C-48A5-B509-C55E50774D80}">
      <dsp:nvSpPr>
        <dsp:cNvPr id="0" name=""/>
        <dsp:cNvSpPr/>
      </dsp:nvSpPr>
      <dsp:spPr>
        <a:xfrm>
          <a:off x="463205" y="2508142"/>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Find the best hyper parameters and score</a:t>
          </a:r>
        </a:p>
      </dsp:txBody>
      <dsp:txXfrm>
        <a:off x="497823" y="2542760"/>
        <a:ext cx="1021756" cy="639909"/>
      </dsp:txXfrm>
    </dsp:sp>
    <dsp:sp modelId="{9336D24D-3575-4911-BC35-65B005F0EE08}">
      <dsp:nvSpPr>
        <dsp:cNvPr id="0" name=""/>
        <dsp:cNvSpPr/>
      </dsp:nvSpPr>
      <dsp:spPr>
        <a:xfrm>
          <a:off x="784906" y="357076"/>
          <a:ext cx="3340852" cy="3340852"/>
        </a:xfrm>
        <a:custGeom>
          <a:avLst/>
          <a:gdLst/>
          <a:ahLst/>
          <a:cxnLst/>
          <a:rect l="0" t="0" r="0" b="0"/>
          <a:pathLst>
            <a:path>
              <a:moveTo>
                <a:pt x="26029" y="1964167"/>
              </a:moveTo>
              <a:arcTo wR="1670426" hR="1670426" stAng="10192319" swAng="121536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94635C-39F7-4563-A4B9-7EFA67360C2A}">
      <dsp:nvSpPr>
        <dsp:cNvPr id="0" name=""/>
        <dsp:cNvSpPr/>
      </dsp:nvSpPr>
      <dsp:spPr>
        <a:xfrm>
          <a:off x="463205" y="837716"/>
          <a:ext cx="1090992" cy="709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Fit the test data and find the accuracy score</a:t>
          </a:r>
        </a:p>
      </dsp:txBody>
      <dsp:txXfrm>
        <a:off x="497823" y="872334"/>
        <a:ext cx="1021756" cy="639909"/>
      </dsp:txXfrm>
    </dsp:sp>
    <dsp:sp modelId="{DF15FE21-0DBE-4E77-A2A4-7A8ABC935190}">
      <dsp:nvSpPr>
        <dsp:cNvPr id="0" name=""/>
        <dsp:cNvSpPr/>
      </dsp:nvSpPr>
      <dsp:spPr>
        <a:xfrm>
          <a:off x="786837" y="355171"/>
          <a:ext cx="3340852" cy="3340852"/>
        </a:xfrm>
        <a:custGeom>
          <a:avLst/>
          <a:gdLst/>
          <a:ahLst/>
          <a:cxnLst/>
          <a:rect l="0" t="0" r="0" b="0"/>
          <a:pathLst>
            <a:path>
              <a:moveTo>
                <a:pt x="605497" y="383472"/>
              </a:moveTo>
              <a:arcTo wR="1670426" hR="1670426" stAng="13823575" swAng="92462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png"/><Relationship Id="rId7" Type="http://schemas.openxmlformats.org/officeDocument/2006/relationships/diagramData" Target="../diagrams/data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svg"/><Relationship Id="rId11" Type="http://schemas.microsoft.com/office/2007/relationships/diagramDrawing" Target="../diagrams/drawing1.xml"/><Relationship Id="rId5" Type="http://schemas.openxmlformats.org/officeDocument/2006/relationships/image" Target="../media/image9.png"/><Relationship Id="rId10" Type="http://schemas.openxmlformats.org/officeDocument/2006/relationships/diagramColors" Target="../diagrams/colors1.xml"/><Relationship Id="rId4" Type="http://schemas.openxmlformats.org/officeDocument/2006/relationships/image" Target="../media/image8.sv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hyperlink" Target="https://github.com/vathson20/CapstoneSpacex_Flacon9Prediction/blob/main/jupyter-labs-eda-dataviz.ipynb" TargetMode="Externa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thson20/CapstoneSpacex_Flacon9Prediction/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thson20/CapstoneSpacex_Flacon9Prediction/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vathson20/CapstoneSpacex_Flacon9Prediction/blob/main/SpaceX_Machine_Learning_Prediction_Part_5.jupyterlite.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athson20/CapstoneSpacex_Flacon9Prediction/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athson20/CapstoneSpacex_Flacon9Prediction/blob/main/jupyter-labs-webscraping%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7792"/>
            <a:ext cx="5516489" cy="4351338"/>
          </a:xfrm>
          <a:prstGeom prst="rect">
            <a:avLst/>
          </a:prstGeom>
        </p:spPr>
        <p:txBody>
          <a:bodyPr/>
          <a:lstStyle/>
          <a:p>
            <a:r>
              <a:rPr lang="en-US" sz="1600" dirty="0">
                <a:solidFill>
                  <a:schemeClr val="accent3">
                    <a:lumMod val="25000"/>
                  </a:schemeClr>
                </a:solidFill>
                <a:latin typeface="Abadi" panose="020B0604020104020204" pitchFamily="34" charset="0"/>
              </a:rPr>
              <a:t>After the data is collected using web scraping, I did some EDA to get more insights on the falcon9 data and determining the training labels for predictions.</a:t>
            </a:r>
          </a:p>
          <a:p>
            <a:r>
              <a:rPr lang="en-US" sz="1600" dirty="0">
                <a:solidFill>
                  <a:schemeClr val="accent3">
                    <a:lumMod val="25000"/>
                  </a:schemeClr>
                </a:solidFill>
                <a:latin typeface="Abadi" panose="020B0604020104020204" pitchFamily="34" charset="0"/>
              </a:rPr>
              <a:t>Read the dataset using pandas into a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a:t>
            </a:r>
          </a:p>
          <a:p>
            <a:r>
              <a:rPr lang="en-US" sz="1600" dirty="0">
                <a:solidFill>
                  <a:schemeClr val="accent3">
                    <a:lumMod val="25000"/>
                  </a:schemeClr>
                </a:solidFill>
                <a:latin typeface="Abadi" panose="020B0604020104020204" pitchFamily="34" charset="0"/>
              </a:rPr>
              <a:t>Calculate the number of launches on each site and calculate the number and occurrences of each orbit.</a:t>
            </a:r>
          </a:p>
          <a:p>
            <a:r>
              <a:rPr lang="en-US" sz="1600" dirty="0">
                <a:solidFill>
                  <a:schemeClr val="accent3">
                    <a:lumMod val="25000"/>
                  </a:schemeClr>
                </a:solidFill>
                <a:latin typeface="Abadi" panose="020B0604020104020204" pitchFamily="34" charset="0"/>
              </a:rPr>
              <a:t>Further, I calculated the number and occurrence of mission outcomes of the orbits.</a:t>
            </a:r>
          </a:p>
          <a:p>
            <a:r>
              <a:rPr lang="en-US" sz="1600" dirty="0">
                <a:solidFill>
                  <a:schemeClr val="accent3">
                    <a:lumMod val="25000"/>
                  </a:schemeClr>
                </a:solidFill>
                <a:latin typeface="Abadi" panose="020B0604020104020204" pitchFamily="34" charset="0"/>
              </a:rPr>
              <a:t>Based on the outcomes, (TRUE ASDS, FALSE ASDS,NONE NONE), I categorized the data into 0 and 1 for </a:t>
            </a:r>
            <a:r>
              <a:rPr lang="en-US" sz="1600" dirty="0" err="1">
                <a:solidFill>
                  <a:schemeClr val="accent3">
                    <a:lumMod val="25000"/>
                  </a:schemeClr>
                </a:solidFill>
                <a:latin typeface="Abadi" panose="020B0604020104020204" pitchFamily="34" charset="0"/>
              </a:rPr>
              <a:t>ood</a:t>
            </a:r>
            <a:r>
              <a:rPr lang="en-US" sz="1600" dirty="0">
                <a:solidFill>
                  <a:schemeClr val="accent3">
                    <a:lumMod val="25000"/>
                  </a:schemeClr>
                </a:solidFill>
                <a:latin typeface="Abadi" panose="020B0604020104020204" pitchFamily="34" charset="0"/>
              </a:rPr>
              <a:t> and bad outcomes.</a:t>
            </a:r>
          </a:p>
          <a:p>
            <a:r>
              <a:rPr lang="en-US" sz="1600" dirty="0">
                <a:solidFill>
                  <a:schemeClr val="accent3">
                    <a:lumMod val="25000"/>
                  </a:schemeClr>
                </a:solidFill>
                <a:latin typeface="Abadi" panose="020B0604020104020204" pitchFamily="34" charset="0"/>
              </a:rPr>
              <a:t>Then I created the label ‘Class’ to convert all good outcomes to 1 and bad outcomes to 0 so that we have a category which explains the successful and failure launches.</a:t>
            </a:r>
          </a:p>
          <a:p>
            <a:endParaRPr lang="en-US" sz="1600" dirty="0">
              <a:solidFill>
                <a:schemeClr val="accent3">
                  <a:lumMod val="25000"/>
                </a:schemeClr>
              </a:solidFill>
              <a:latin typeface="Abadi" panose="020B0604020104020204" pitchFamily="34" charset="0"/>
            </a:endParaRPr>
          </a:p>
          <a:p>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Graphic 5" descr="Document with solid fill">
            <a:extLst>
              <a:ext uri="{FF2B5EF4-FFF2-40B4-BE49-F238E27FC236}">
                <a16:creationId xmlns:a16="http://schemas.microsoft.com/office/drawing/2014/main" id="{91453049-165A-2325-F737-69FC2073C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7940" y="1377792"/>
            <a:ext cx="914400" cy="914400"/>
          </a:xfrm>
          <a:prstGeom prst="rect">
            <a:avLst/>
          </a:prstGeom>
        </p:spPr>
      </p:pic>
      <p:sp>
        <p:nvSpPr>
          <p:cNvPr id="10" name="TextBox 9">
            <a:extLst>
              <a:ext uri="{FF2B5EF4-FFF2-40B4-BE49-F238E27FC236}">
                <a16:creationId xmlns:a16="http://schemas.microsoft.com/office/drawing/2014/main" id="{3DC2D255-E6CA-E682-FE21-15FAB5FE5163}"/>
              </a:ext>
            </a:extLst>
          </p:cNvPr>
          <p:cNvSpPr txBox="1"/>
          <p:nvPr/>
        </p:nvSpPr>
        <p:spPr>
          <a:xfrm>
            <a:off x="5814060" y="2246673"/>
            <a:ext cx="1958339" cy="415498"/>
          </a:xfrm>
          <a:prstGeom prst="rect">
            <a:avLst/>
          </a:prstGeom>
          <a:noFill/>
        </p:spPr>
        <p:txBody>
          <a:bodyPr wrap="square" rtlCol="0">
            <a:spAutoFit/>
          </a:bodyPr>
          <a:lstStyle/>
          <a:p>
            <a:r>
              <a:rPr lang="en-IN" sz="1050" dirty="0"/>
              <a:t>CSV File Generated from Web scrapping – Data collection</a:t>
            </a:r>
          </a:p>
        </p:txBody>
      </p:sp>
      <p:cxnSp>
        <p:nvCxnSpPr>
          <p:cNvPr id="12" name="Straight Arrow Connector 11">
            <a:extLst>
              <a:ext uri="{FF2B5EF4-FFF2-40B4-BE49-F238E27FC236}">
                <a16:creationId xmlns:a16="http://schemas.microsoft.com/office/drawing/2014/main" id="{8E601983-A25E-BCD4-AF8B-548465FB4FAE}"/>
              </a:ext>
            </a:extLst>
          </p:cNvPr>
          <p:cNvCxnSpPr/>
          <p:nvPr/>
        </p:nvCxnSpPr>
        <p:spPr>
          <a:xfrm>
            <a:off x="7482840" y="1912620"/>
            <a:ext cx="906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Table with solid fill">
            <a:extLst>
              <a:ext uri="{FF2B5EF4-FFF2-40B4-BE49-F238E27FC236}">
                <a16:creationId xmlns:a16="http://schemas.microsoft.com/office/drawing/2014/main" id="{F548BB84-CE04-106E-523D-37173A9F6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1540" y="1507332"/>
            <a:ext cx="1104900" cy="784860"/>
          </a:xfrm>
          <a:prstGeom prst="rect">
            <a:avLst/>
          </a:prstGeom>
        </p:spPr>
      </p:pic>
      <p:sp>
        <p:nvSpPr>
          <p:cNvPr id="15" name="TextBox 14">
            <a:extLst>
              <a:ext uri="{FF2B5EF4-FFF2-40B4-BE49-F238E27FC236}">
                <a16:creationId xmlns:a16="http://schemas.microsoft.com/office/drawing/2014/main" id="{21A719AF-B137-7A0E-3C89-85CCFCDD3268}"/>
              </a:ext>
            </a:extLst>
          </p:cNvPr>
          <p:cNvSpPr txBox="1"/>
          <p:nvPr/>
        </p:nvSpPr>
        <p:spPr>
          <a:xfrm>
            <a:off x="8559832" y="2290751"/>
            <a:ext cx="1056608" cy="461665"/>
          </a:xfrm>
          <a:prstGeom prst="rect">
            <a:avLst/>
          </a:prstGeom>
          <a:noFill/>
        </p:spPr>
        <p:txBody>
          <a:bodyPr wrap="square" rtlCol="0">
            <a:spAutoFit/>
          </a:bodyPr>
          <a:lstStyle/>
          <a:p>
            <a:r>
              <a:rPr lang="en-IN" sz="1200" dirty="0"/>
              <a:t>Pandas Data frame</a:t>
            </a:r>
          </a:p>
        </p:txBody>
      </p:sp>
      <p:graphicFrame>
        <p:nvGraphicFramePr>
          <p:cNvPr id="16" name="Diagram 15">
            <a:extLst>
              <a:ext uri="{FF2B5EF4-FFF2-40B4-BE49-F238E27FC236}">
                <a16:creationId xmlns:a16="http://schemas.microsoft.com/office/drawing/2014/main" id="{42D85C58-F0BC-62C5-8A1D-3A0B24C804A7}"/>
              </a:ext>
            </a:extLst>
          </p:cNvPr>
          <p:cNvGraphicFramePr/>
          <p:nvPr>
            <p:extLst>
              <p:ext uri="{D42A27DB-BD31-4B8C-83A1-F6EECF244321}">
                <p14:modId xmlns:p14="http://schemas.microsoft.com/office/powerpoint/2010/main" val="4229466904"/>
              </p:ext>
            </p:extLst>
          </p:nvPr>
        </p:nvGraphicFramePr>
        <p:xfrm>
          <a:off x="8511540" y="2854655"/>
          <a:ext cx="3248660" cy="21638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7" name="Straight Arrow Connector 16">
            <a:extLst>
              <a:ext uri="{FF2B5EF4-FFF2-40B4-BE49-F238E27FC236}">
                <a16:creationId xmlns:a16="http://schemas.microsoft.com/office/drawing/2014/main" id="{37AF1021-65B2-FCA9-CF38-82BE6DBC533D}"/>
              </a:ext>
            </a:extLst>
          </p:cNvPr>
          <p:cNvCxnSpPr>
            <a:cxnSpLocks/>
            <a:stCxn id="14" idx="3"/>
          </p:cNvCxnSpPr>
          <p:nvPr/>
        </p:nvCxnSpPr>
        <p:spPr>
          <a:xfrm>
            <a:off x="9616440" y="1899762"/>
            <a:ext cx="365760" cy="81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BEA4B5B-BDA6-0FA0-376A-72A2A8563CD4}"/>
              </a:ext>
            </a:extLst>
          </p:cNvPr>
          <p:cNvSpPr txBox="1"/>
          <p:nvPr/>
        </p:nvSpPr>
        <p:spPr>
          <a:xfrm>
            <a:off x="9982200" y="2039623"/>
            <a:ext cx="1056608" cy="276999"/>
          </a:xfrm>
          <a:prstGeom prst="rect">
            <a:avLst/>
          </a:prstGeom>
          <a:noFill/>
        </p:spPr>
        <p:txBody>
          <a:bodyPr wrap="square" rtlCol="0">
            <a:spAutoFit/>
          </a:bodyPr>
          <a:lstStyle/>
          <a:p>
            <a:r>
              <a:rPr lang="en-IN" sz="1200" dirty="0"/>
              <a:t>EDA</a:t>
            </a:r>
          </a:p>
        </p:txBody>
      </p:sp>
      <p:sp>
        <p:nvSpPr>
          <p:cNvPr id="24" name="Oval 23">
            <a:extLst>
              <a:ext uri="{FF2B5EF4-FFF2-40B4-BE49-F238E27FC236}">
                <a16:creationId xmlns:a16="http://schemas.microsoft.com/office/drawing/2014/main" id="{FD69469C-8C4D-4764-9117-3C277ACA82AC}"/>
              </a:ext>
            </a:extLst>
          </p:cNvPr>
          <p:cNvSpPr/>
          <p:nvPr/>
        </p:nvSpPr>
        <p:spPr>
          <a:xfrm>
            <a:off x="7018020" y="3139442"/>
            <a:ext cx="1196340" cy="797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t>1- Successful Launch</a:t>
            </a:r>
          </a:p>
        </p:txBody>
      </p:sp>
      <p:sp>
        <p:nvSpPr>
          <p:cNvPr id="26" name="Oval 25">
            <a:extLst>
              <a:ext uri="{FF2B5EF4-FFF2-40B4-BE49-F238E27FC236}">
                <a16:creationId xmlns:a16="http://schemas.microsoft.com/office/drawing/2014/main" id="{72375A9C-E451-E20F-A134-223BD2F9AB61}"/>
              </a:ext>
            </a:extLst>
          </p:cNvPr>
          <p:cNvSpPr/>
          <p:nvPr/>
        </p:nvSpPr>
        <p:spPr>
          <a:xfrm>
            <a:off x="7117080" y="4398649"/>
            <a:ext cx="1196340" cy="797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t>0- </a:t>
            </a:r>
            <a:r>
              <a:rPr lang="en-IN" sz="700" dirty="0" err="1"/>
              <a:t>UnSuccessful</a:t>
            </a:r>
            <a:r>
              <a:rPr lang="en-IN" sz="700" dirty="0"/>
              <a:t> Launch</a:t>
            </a:r>
          </a:p>
        </p:txBody>
      </p:sp>
      <p:cxnSp>
        <p:nvCxnSpPr>
          <p:cNvPr id="28" name="Connector: Elbow 27">
            <a:extLst>
              <a:ext uri="{FF2B5EF4-FFF2-40B4-BE49-F238E27FC236}">
                <a16:creationId xmlns:a16="http://schemas.microsoft.com/office/drawing/2014/main" id="{0774CDDA-5B04-CC87-C321-387168066525}"/>
              </a:ext>
            </a:extLst>
          </p:cNvPr>
          <p:cNvCxnSpPr>
            <a:cxnSpLocks/>
          </p:cNvCxnSpPr>
          <p:nvPr/>
        </p:nvCxnSpPr>
        <p:spPr>
          <a:xfrm rot="10800000">
            <a:off x="8313420" y="3429001"/>
            <a:ext cx="927116" cy="561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7E09B5A-F01E-7789-110A-AB1DA76E34EE}"/>
              </a:ext>
            </a:extLst>
          </p:cNvPr>
          <p:cNvCxnSpPr>
            <a:cxnSpLocks/>
          </p:cNvCxnSpPr>
          <p:nvPr/>
        </p:nvCxnSpPr>
        <p:spPr>
          <a:xfrm rot="10800000" flipV="1">
            <a:off x="8388358" y="4171381"/>
            <a:ext cx="927116" cy="6443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672807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Using the EDA technique, the below plots are plotted to get more insights for feature engineering:</a:t>
            </a:r>
          </a:p>
          <a:p>
            <a:pPr lvl="1">
              <a:lnSpc>
                <a:spcPct val="100000"/>
              </a:lnSpc>
              <a:spcBef>
                <a:spcPts val="1400"/>
              </a:spcBef>
            </a:pPr>
            <a:r>
              <a:rPr lang="en-US" sz="1200" dirty="0" err="1">
                <a:solidFill>
                  <a:schemeClr val="accent3">
                    <a:lumMod val="25000"/>
                  </a:schemeClr>
                </a:solidFill>
                <a:latin typeface="Abadi"/>
              </a:rPr>
              <a:t>Catplot</a:t>
            </a:r>
            <a:r>
              <a:rPr lang="en-US" sz="1200" dirty="0">
                <a:solidFill>
                  <a:schemeClr val="accent3">
                    <a:lumMod val="25000"/>
                  </a:schemeClr>
                </a:solidFill>
                <a:latin typeface="Abadi"/>
              </a:rPr>
              <a:t> between Flight Number and Payload mass.</a:t>
            </a:r>
          </a:p>
          <a:p>
            <a:pPr lvl="1">
              <a:lnSpc>
                <a:spcPct val="100000"/>
              </a:lnSpc>
              <a:spcBef>
                <a:spcPts val="1400"/>
              </a:spcBef>
            </a:pPr>
            <a:r>
              <a:rPr lang="en-US" sz="1200" dirty="0">
                <a:solidFill>
                  <a:schemeClr val="accent3">
                    <a:lumMod val="25000"/>
                  </a:schemeClr>
                </a:solidFill>
                <a:latin typeface="Abadi"/>
              </a:rPr>
              <a:t>Plotted the relationship between Flight number and Launch site using scatter plot point chart </a:t>
            </a:r>
          </a:p>
          <a:p>
            <a:pPr lvl="1">
              <a:lnSpc>
                <a:spcPct val="100000"/>
              </a:lnSpc>
              <a:spcBef>
                <a:spcPts val="1400"/>
              </a:spcBef>
            </a:pPr>
            <a:r>
              <a:rPr lang="en-IN" sz="1200" dirty="0">
                <a:solidFill>
                  <a:schemeClr val="accent3">
                    <a:lumMod val="25000"/>
                  </a:schemeClr>
                </a:solidFill>
                <a:latin typeface="Abadi"/>
              </a:rPr>
              <a:t>Plotted the relationship between launch sites and their payload mass.</a:t>
            </a:r>
          </a:p>
          <a:p>
            <a:pPr lvl="1">
              <a:lnSpc>
                <a:spcPct val="100000"/>
              </a:lnSpc>
              <a:spcBef>
                <a:spcPts val="1400"/>
              </a:spcBef>
            </a:pPr>
            <a:r>
              <a:rPr lang="en-IN" sz="1200" dirty="0">
                <a:solidFill>
                  <a:schemeClr val="accent3">
                    <a:lumMod val="25000"/>
                  </a:schemeClr>
                </a:solidFill>
                <a:latin typeface="Abadi"/>
              </a:rPr>
              <a:t>Plotted the bar chart to understand the success rate of each orbit type.</a:t>
            </a:r>
          </a:p>
          <a:p>
            <a:pPr lvl="1">
              <a:lnSpc>
                <a:spcPct val="100000"/>
              </a:lnSpc>
              <a:spcBef>
                <a:spcPts val="1400"/>
              </a:spcBef>
            </a:pPr>
            <a:r>
              <a:rPr lang="en-IN" sz="1200" dirty="0">
                <a:solidFill>
                  <a:schemeClr val="accent3">
                    <a:lumMod val="25000"/>
                  </a:schemeClr>
                </a:solidFill>
                <a:latin typeface="Abadi"/>
              </a:rPr>
              <a:t>Plotted the scatter plot to understand the relation between flight number and orbit type.</a:t>
            </a:r>
          </a:p>
          <a:p>
            <a:pPr lvl="1">
              <a:lnSpc>
                <a:spcPct val="100000"/>
              </a:lnSpc>
              <a:spcBef>
                <a:spcPts val="1400"/>
              </a:spcBef>
            </a:pPr>
            <a:r>
              <a:rPr lang="en-IN" sz="1200" dirty="0">
                <a:solidFill>
                  <a:schemeClr val="accent3">
                    <a:lumMod val="25000"/>
                  </a:schemeClr>
                </a:solidFill>
                <a:latin typeface="Abadi"/>
              </a:rPr>
              <a:t>Visualized relation between payload and orbit type using a scatter plot</a:t>
            </a:r>
          </a:p>
          <a:p>
            <a:pPr lvl="1">
              <a:lnSpc>
                <a:spcPct val="100000"/>
              </a:lnSpc>
              <a:spcBef>
                <a:spcPts val="1400"/>
              </a:spcBef>
            </a:pPr>
            <a:r>
              <a:rPr lang="en-IN" sz="1200" dirty="0">
                <a:solidFill>
                  <a:schemeClr val="accent3">
                    <a:lumMod val="25000"/>
                  </a:schemeClr>
                </a:solidFill>
                <a:latin typeface="Abadi"/>
              </a:rPr>
              <a:t>Visualized the trends yearly between years using </a:t>
            </a:r>
            <a:r>
              <a:rPr lang="en-IN" sz="1200" dirty="0" err="1">
                <a:solidFill>
                  <a:schemeClr val="accent3">
                    <a:lumMod val="25000"/>
                  </a:schemeClr>
                </a:solidFill>
                <a:latin typeface="Abadi"/>
              </a:rPr>
              <a:t>lineplot</a:t>
            </a:r>
            <a:r>
              <a:rPr lang="en-IN" sz="1200" dirty="0">
                <a:solidFill>
                  <a:schemeClr val="accent3">
                    <a:lumMod val="25000"/>
                  </a:schemeClr>
                </a:solidFill>
                <a:latin typeface="Abadi"/>
              </a:rPr>
              <a:t>.</a:t>
            </a:r>
            <a:endParaRPr lang="en-US" sz="1200" dirty="0">
              <a:solidFill>
                <a:schemeClr val="accent3">
                  <a:lumMod val="25000"/>
                </a:schemeClr>
              </a:solidFill>
              <a:latin typeface="Abadi"/>
            </a:endParaRPr>
          </a:p>
          <a:p>
            <a:r>
              <a:rPr lang="en-IN" sz="1800" dirty="0">
                <a:hlinkClick r:id="rId3"/>
              </a:rPr>
              <a:t>CapstoneSpacex_Flacon9Prediction/</a:t>
            </a:r>
            <a:r>
              <a:rPr lang="en-IN" sz="1800" dirty="0" err="1">
                <a:hlinkClick r:id="rId3"/>
              </a:rPr>
              <a:t>jupyter</a:t>
            </a:r>
            <a:r>
              <a:rPr lang="en-IN" sz="1800" dirty="0">
                <a:hlinkClick r:id="rId3"/>
              </a:rPr>
              <a:t>-labs-</a:t>
            </a:r>
            <a:r>
              <a:rPr lang="en-IN" sz="1800" dirty="0" err="1">
                <a:hlinkClick r:id="rId3"/>
              </a:rPr>
              <a:t>eda</a:t>
            </a:r>
            <a:r>
              <a:rPr lang="en-IN" sz="1800" dirty="0">
                <a:hlinkClick r:id="rId3"/>
              </a:rPr>
              <a:t>-</a:t>
            </a:r>
            <a:r>
              <a:rPr lang="en-IN" sz="1800" dirty="0" err="1">
                <a:hlinkClick r:id="rId3"/>
              </a:rPr>
              <a:t>dataviz.ipynb</a:t>
            </a:r>
            <a:r>
              <a:rPr lang="en-IN" sz="1800" dirty="0">
                <a:hlinkClick r:id="rId3"/>
              </a:rPr>
              <a:t> at main · vathson20/CapstoneSpacex_Flacon9Prediction (github.com)</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raphic 1" descr="Table with solid fill">
            <a:extLst>
              <a:ext uri="{FF2B5EF4-FFF2-40B4-BE49-F238E27FC236}">
                <a16:creationId xmlns:a16="http://schemas.microsoft.com/office/drawing/2014/main" id="{478B1F22-D16E-9D7F-D1C0-60079F69D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2322" y="2211807"/>
            <a:ext cx="1104900" cy="784860"/>
          </a:xfrm>
          <a:prstGeom prst="rect">
            <a:avLst/>
          </a:prstGeom>
        </p:spPr>
      </p:pic>
      <p:cxnSp>
        <p:nvCxnSpPr>
          <p:cNvPr id="6" name="Straight Arrow Connector 5">
            <a:extLst>
              <a:ext uri="{FF2B5EF4-FFF2-40B4-BE49-F238E27FC236}">
                <a16:creationId xmlns:a16="http://schemas.microsoft.com/office/drawing/2014/main" id="{F9319749-59A4-0AEA-6018-9C338884A60E}"/>
              </a:ext>
            </a:extLst>
          </p:cNvPr>
          <p:cNvCxnSpPr>
            <a:cxnSpLocks/>
            <a:stCxn id="2" idx="3"/>
          </p:cNvCxnSpPr>
          <p:nvPr/>
        </p:nvCxnSpPr>
        <p:spPr>
          <a:xfrm>
            <a:off x="9267222" y="2604237"/>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8C351-FE77-953A-01DB-E31A0F7D639D}"/>
              </a:ext>
            </a:extLst>
          </p:cNvPr>
          <p:cNvSpPr txBox="1"/>
          <p:nvPr/>
        </p:nvSpPr>
        <p:spPr>
          <a:xfrm>
            <a:off x="8323612" y="3009998"/>
            <a:ext cx="1056608" cy="461665"/>
          </a:xfrm>
          <a:prstGeom prst="rect">
            <a:avLst/>
          </a:prstGeom>
          <a:noFill/>
        </p:spPr>
        <p:txBody>
          <a:bodyPr wrap="square" rtlCol="0">
            <a:spAutoFit/>
          </a:bodyPr>
          <a:lstStyle/>
          <a:p>
            <a:r>
              <a:rPr lang="en-IN" sz="1200" dirty="0"/>
              <a:t>Pandas Data frame</a:t>
            </a:r>
          </a:p>
        </p:txBody>
      </p:sp>
      <p:pic>
        <p:nvPicPr>
          <p:cNvPr id="11" name="Graphic 10" descr="Research with solid fill">
            <a:extLst>
              <a:ext uri="{FF2B5EF4-FFF2-40B4-BE49-F238E27FC236}">
                <a16:creationId xmlns:a16="http://schemas.microsoft.com/office/drawing/2014/main" id="{10BCBF79-6EC3-843C-A700-A4C73F5C9B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3572" y="2657400"/>
            <a:ext cx="614400" cy="614400"/>
          </a:xfrm>
          <a:prstGeom prst="rect">
            <a:avLst/>
          </a:prstGeom>
        </p:spPr>
      </p:pic>
      <p:pic>
        <p:nvPicPr>
          <p:cNvPr id="13" name="Graphic 12" descr="Supply And Demand with solid fill">
            <a:extLst>
              <a:ext uri="{FF2B5EF4-FFF2-40B4-BE49-F238E27FC236}">
                <a16:creationId xmlns:a16="http://schemas.microsoft.com/office/drawing/2014/main" id="{FAC60836-25DC-2989-2DEC-755EFF38C0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9532" y="2675665"/>
            <a:ext cx="614400" cy="614400"/>
          </a:xfrm>
          <a:prstGeom prst="rect">
            <a:avLst/>
          </a:prstGeom>
        </p:spPr>
      </p:pic>
      <p:pic>
        <p:nvPicPr>
          <p:cNvPr id="15" name="Graphic 14" descr="Maze with solid fill">
            <a:extLst>
              <a:ext uri="{FF2B5EF4-FFF2-40B4-BE49-F238E27FC236}">
                <a16:creationId xmlns:a16="http://schemas.microsoft.com/office/drawing/2014/main" id="{E93B291D-90DC-BD9B-DD33-2BB506376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49840" y="1769749"/>
            <a:ext cx="614400" cy="614400"/>
          </a:xfrm>
          <a:prstGeom prst="rect">
            <a:avLst/>
          </a:prstGeom>
        </p:spPr>
      </p:pic>
      <p:pic>
        <p:nvPicPr>
          <p:cNvPr id="17" name="Graphic 16" descr="Supply And Demand outline">
            <a:extLst>
              <a:ext uri="{FF2B5EF4-FFF2-40B4-BE49-F238E27FC236}">
                <a16:creationId xmlns:a16="http://schemas.microsoft.com/office/drawing/2014/main" id="{FB2F6006-1895-F06C-75BE-5A2F23E818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98380" y="1740848"/>
            <a:ext cx="614400" cy="614400"/>
          </a:xfrm>
          <a:prstGeom prst="rect">
            <a:avLst/>
          </a:prstGeom>
        </p:spPr>
      </p:pic>
      <p:sp>
        <p:nvSpPr>
          <p:cNvPr id="18" name="TextBox 17">
            <a:extLst>
              <a:ext uri="{FF2B5EF4-FFF2-40B4-BE49-F238E27FC236}">
                <a16:creationId xmlns:a16="http://schemas.microsoft.com/office/drawing/2014/main" id="{F882ED37-CFA9-AC4E-A402-51296A702C3B}"/>
              </a:ext>
            </a:extLst>
          </p:cNvPr>
          <p:cNvSpPr txBox="1"/>
          <p:nvPr/>
        </p:nvSpPr>
        <p:spPr>
          <a:xfrm>
            <a:off x="9100265" y="1946357"/>
            <a:ext cx="1056608" cy="646331"/>
          </a:xfrm>
          <a:prstGeom prst="rect">
            <a:avLst/>
          </a:prstGeom>
          <a:noFill/>
        </p:spPr>
        <p:txBody>
          <a:bodyPr wrap="square" rtlCol="0">
            <a:spAutoFit/>
          </a:bodyPr>
          <a:lstStyle/>
          <a:p>
            <a:r>
              <a:rPr lang="en-IN" sz="1200" dirty="0"/>
              <a:t>EDA using </a:t>
            </a:r>
            <a:r>
              <a:rPr lang="en-IN" sz="1200" dirty="0" err="1"/>
              <a:t>Plotly</a:t>
            </a:r>
            <a:r>
              <a:rPr lang="en-IN" sz="1200" dirty="0"/>
              <a:t> and SNS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0943" y="1253331"/>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Created a </a:t>
            </a:r>
            <a:r>
              <a:rPr lang="en-US" sz="1200" dirty="0" err="1">
                <a:solidFill>
                  <a:schemeClr val="accent3">
                    <a:lumMod val="25000"/>
                  </a:schemeClr>
                </a:solidFill>
                <a:latin typeface="Abadi"/>
              </a:rPr>
              <a:t>sqllite</a:t>
            </a:r>
            <a:r>
              <a:rPr lang="en-US" sz="1200" dirty="0">
                <a:solidFill>
                  <a:schemeClr val="accent3">
                    <a:lumMod val="25000"/>
                  </a:schemeClr>
                </a:solidFill>
                <a:latin typeface="Abadi"/>
              </a:rPr>
              <a:t> database and connect to the table.</a:t>
            </a:r>
          </a:p>
          <a:p>
            <a:pPr>
              <a:lnSpc>
                <a:spcPct val="100000"/>
              </a:lnSpc>
              <a:spcBef>
                <a:spcPts val="1400"/>
              </a:spcBef>
            </a:pPr>
            <a:r>
              <a:rPr lang="en-US" sz="1200" dirty="0">
                <a:solidFill>
                  <a:schemeClr val="accent3">
                    <a:lumMod val="25000"/>
                  </a:schemeClr>
                </a:solidFill>
                <a:latin typeface="Abadi"/>
              </a:rPr>
              <a:t>Found the various launch sites and found the sample records for a particular launch site.</a:t>
            </a:r>
          </a:p>
          <a:p>
            <a:pPr>
              <a:lnSpc>
                <a:spcPct val="100000"/>
              </a:lnSpc>
              <a:spcBef>
                <a:spcPts val="1400"/>
              </a:spcBef>
            </a:pPr>
            <a:r>
              <a:rPr lang="en-US" sz="1200" dirty="0">
                <a:solidFill>
                  <a:schemeClr val="accent3">
                    <a:lumMod val="25000"/>
                  </a:schemeClr>
                </a:solidFill>
                <a:latin typeface="Abadi"/>
              </a:rPr>
              <a:t>Found the total payload mass carried by NASA (CRS).</a:t>
            </a:r>
          </a:p>
          <a:p>
            <a:pPr>
              <a:lnSpc>
                <a:spcPct val="100000"/>
              </a:lnSpc>
              <a:spcBef>
                <a:spcPts val="1400"/>
              </a:spcBef>
            </a:pPr>
            <a:r>
              <a:rPr lang="en-US" sz="1200" dirty="0">
                <a:solidFill>
                  <a:schemeClr val="accent3">
                    <a:lumMod val="25000"/>
                  </a:schemeClr>
                </a:solidFill>
                <a:latin typeface="Abadi"/>
              </a:rPr>
              <a:t>Found the average total mass carried by </a:t>
            </a:r>
            <a:r>
              <a:rPr lang="en-IN" sz="1200" dirty="0">
                <a:solidFill>
                  <a:schemeClr val="accent3">
                    <a:lumMod val="25000"/>
                  </a:schemeClr>
                </a:solidFill>
                <a:latin typeface="Abadi"/>
              </a:rPr>
              <a:t>booster version F9 v1.1</a:t>
            </a:r>
            <a:r>
              <a:rPr lang="en-IN" sz="1000" b="1" i="0" dirty="0">
                <a:effectLst/>
                <a:latin typeface="system-ui"/>
              </a:rPr>
              <a:t>.</a:t>
            </a:r>
          </a:p>
          <a:p>
            <a:pPr>
              <a:lnSpc>
                <a:spcPct val="100000"/>
              </a:lnSpc>
              <a:spcBef>
                <a:spcPts val="1400"/>
              </a:spcBef>
            </a:pPr>
            <a:r>
              <a:rPr lang="en-IN" sz="1200" dirty="0">
                <a:solidFill>
                  <a:schemeClr val="accent3">
                    <a:lumMod val="25000"/>
                  </a:schemeClr>
                </a:solidFill>
                <a:latin typeface="Abadi"/>
              </a:rPr>
              <a:t>Further, I found out the date when was the last successful launch happened.</a:t>
            </a:r>
          </a:p>
          <a:p>
            <a:pPr>
              <a:lnSpc>
                <a:spcPct val="100000"/>
              </a:lnSpc>
              <a:spcBef>
                <a:spcPts val="1400"/>
              </a:spcBef>
            </a:pPr>
            <a:r>
              <a:rPr lang="en-IN" sz="1200" dirty="0">
                <a:solidFill>
                  <a:schemeClr val="accent3">
                    <a:lumMod val="25000"/>
                  </a:schemeClr>
                </a:solidFill>
                <a:latin typeface="Abadi"/>
              </a:rPr>
              <a:t>Learnt  the names of the boosters which have success in drone ship and have payload mass greater than 4000 but less than 6000</a:t>
            </a:r>
          </a:p>
          <a:p>
            <a:pPr>
              <a:lnSpc>
                <a:spcPct val="100000"/>
              </a:lnSpc>
              <a:spcBef>
                <a:spcPts val="1400"/>
              </a:spcBef>
            </a:pPr>
            <a:r>
              <a:rPr lang="en-IN" sz="1200" dirty="0">
                <a:solidFill>
                  <a:schemeClr val="accent3">
                    <a:lumMod val="25000"/>
                  </a:schemeClr>
                </a:solidFill>
                <a:latin typeface="Abadi"/>
              </a:rPr>
              <a:t>Found out total number of successful and failure outcomes.</a:t>
            </a:r>
          </a:p>
          <a:p>
            <a:pPr>
              <a:lnSpc>
                <a:spcPct val="100000"/>
              </a:lnSpc>
              <a:spcBef>
                <a:spcPts val="1400"/>
              </a:spcBef>
            </a:pPr>
            <a:r>
              <a:rPr lang="en-IN" sz="1200" dirty="0">
                <a:solidFill>
                  <a:schemeClr val="accent3">
                    <a:lumMod val="25000"/>
                  </a:schemeClr>
                </a:solidFill>
                <a:latin typeface="Abadi"/>
              </a:rPr>
              <a:t>Found which booster versions which have carried the maximum payload.</a:t>
            </a:r>
          </a:p>
          <a:p>
            <a:pPr>
              <a:lnSpc>
                <a:spcPct val="100000"/>
              </a:lnSpc>
              <a:spcBef>
                <a:spcPts val="1400"/>
              </a:spcBef>
            </a:pPr>
            <a:r>
              <a:rPr lang="en-IN" sz="1200" dirty="0">
                <a:solidFill>
                  <a:schemeClr val="accent3">
                    <a:lumMod val="25000"/>
                  </a:schemeClr>
                </a:solidFill>
                <a:latin typeface="Abadi"/>
              </a:rPr>
              <a:t>Found the data which had failure </a:t>
            </a:r>
            <a:r>
              <a:rPr lang="en-IN" sz="1200" dirty="0" err="1">
                <a:solidFill>
                  <a:schemeClr val="accent3">
                    <a:lumMod val="25000"/>
                  </a:schemeClr>
                </a:solidFill>
                <a:latin typeface="Abadi"/>
              </a:rPr>
              <a:t>landingoutcomes</a:t>
            </a:r>
            <a:r>
              <a:rPr lang="en-IN" sz="1200" dirty="0">
                <a:solidFill>
                  <a:schemeClr val="accent3">
                    <a:lumMod val="25000"/>
                  </a:schemeClr>
                </a:solidFill>
                <a:latin typeface="Abadi"/>
              </a:rPr>
              <a:t> in drone ship ,booster versions, </a:t>
            </a:r>
            <a:r>
              <a:rPr lang="en-IN" sz="1200" dirty="0" err="1">
                <a:solidFill>
                  <a:schemeClr val="accent3">
                    <a:lumMod val="25000"/>
                  </a:schemeClr>
                </a:solidFill>
                <a:latin typeface="Abadi"/>
              </a:rPr>
              <a:t>launch_site</a:t>
            </a:r>
            <a:r>
              <a:rPr lang="en-IN" sz="1200" dirty="0">
                <a:solidFill>
                  <a:schemeClr val="accent3">
                    <a:lumMod val="25000"/>
                  </a:schemeClr>
                </a:solidFill>
                <a:latin typeface="Abadi"/>
              </a:rPr>
              <a:t> for the months in year 2015.</a:t>
            </a:r>
          </a:p>
          <a:p>
            <a:pPr>
              <a:lnSpc>
                <a:spcPct val="100000"/>
              </a:lnSpc>
              <a:spcBef>
                <a:spcPts val="1400"/>
              </a:spcBef>
            </a:pPr>
            <a:r>
              <a:rPr lang="en-IN" sz="1200" dirty="0">
                <a:solidFill>
                  <a:schemeClr val="accent3">
                    <a:lumMod val="25000"/>
                  </a:schemeClr>
                </a:solidFill>
                <a:latin typeface="Abadi"/>
              </a:rPr>
              <a:t>Further, I ranked  the count of landing outcomes (such as Failure (drone ship) or Success (ground pad)) between the date 2010-06-04 and 2017-03-20, in descending order.</a:t>
            </a:r>
          </a:p>
          <a:p>
            <a:pPr marL="0" indent="0">
              <a:buNone/>
            </a:pPr>
            <a:r>
              <a:rPr lang="en-IN" sz="1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Please refer to code below:</a:t>
            </a:r>
          </a:p>
          <a:p>
            <a:pPr marL="0" indent="0">
              <a:buNone/>
            </a:pPr>
            <a:r>
              <a:rPr lang="en-IN" sz="800" dirty="0">
                <a:hlinkClick r:id="rId3"/>
              </a:rPr>
              <a:t>CapstoneSpacex_Flacon9Prediction/</a:t>
            </a:r>
            <a:r>
              <a:rPr lang="en-IN" sz="800" dirty="0" err="1">
                <a:hlinkClick r:id="rId3"/>
              </a:rPr>
              <a:t>jupyter</a:t>
            </a:r>
            <a:r>
              <a:rPr lang="en-IN" sz="800" dirty="0">
                <a:hlinkClick r:id="rId3"/>
              </a:rPr>
              <a:t>-labs-</a:t>
            </a:r>
            <a:r>
              <a:rPr lang="en-IN" sz="800" dirty="0" err="1">
                <a:hlinkClick r:id="rId3"/>
              </a:rPr>
              <a:t>eda</a:t>
            </a:r>
            <a:r>
              <a:rPr lang="en-IN" sz="800" dirty="0">
                <a:hlinkClick r:id="rId3"/>
              </a:rPr>
              <a:t>-sql-</a:t>
            </a:r>
            <a:r>
              <a:rPr lang="en-IN" sz="800" dirty="0" err="1">
                <a:hlinkClick r:id="rId3"/>
              </a:rPr>
              <a:t>coursera_sqllite.ipynb</a:t>
            </a:r>
            <a:r>
              <a:rPr lang="en-IN" sz="800" dirty="0">
                <a:hlinkClick r:id="rId3"/>
              </a:rPr>
              <a:t> at main · vathson20/CapstoneSpacex_Flacon9Prediction (github.com)</a:t>
            </a:r>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000" y="1380967"/>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initial Map object for Nasa coordinates and mapped all the launch sites on the map using the coordinates given in the file using the circle marker and marker to know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Then Using a marker cluster, I mapped all the successful and failed launches on each site to know the where exactly the launches happened and near to any important location on earth.</a:t>
            </a:r>
          </a:p>
          <a:p>
            <a:pPr>
              <a:lnSpc>
                <a:spcPct val="100000"/>
              </a:lnSpc>
              <a:spcBef>
                <a:spcPts val="1400"/>
              </a:spcBef>
            </a:pPr>
            <a:r>
              <a:rPr lang="en-US" sz="2200" dirty="0">
                <a:solidFill>
                  <a:schemeClr val="accent3">
                    <a:lumMod val="25000"/>
                  </a:schemeClr>
                </a:solidFill>
                <a:latin typeface="Abadi" panose="020B0604020104020204" pitchFamily="34" charset="0"/>
              </a:rPr>
              <a:t>Then To find the nearest distance to proximity city, using lines, I calculated the distance and </a:t>
            </a:r>
            <a:r>
              <a:rPr lang="en-US" sz="2200" dirty="0" err="1">
                <a:solidFill>
                  <a:schemeClr val="accent3">
                    <a:lumMod val="25000"/>
                  </a:schemeClr>
                </a:solidFill>
                <a:latin typeface="Abadi" panose="020B0604020104020204" pitchFamily="34" charset="0"/>
              </a:rPr>
              <a:t>plotte</a:t>
            </a:r>
            <a:r>
              <a:rPr lang="en-US" sz="2200" dirty="0">
                <a:solidFill>
                  <a:schemeClr val="accent3">
                    <a:lumMod val="25000"/>
                  </a:schemeClr>
                </a:solidFill>
                <a:latin typeface="Abadi" panose="020B0604020104020204" pitchFamily="34" charset="0"/>
              </a:rPr>
              <a:t> the same in map. </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it is found that all launch sites are away from cities and proximity to coastal area.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IN" sz="1600" dirty="0">
                <a:hlinkClick r:id="rId3"/>
              </a:rPr>
              <a:t>CapstoneSpacex_Flacon9Prediction/</a:t>
            </a:r>
            <a:r>
              <a:rPr lang="en-IN" sz="1600" dirty="0" err="1">
                <a:hlinkClick r:id="rId3"/>
              </a:rPr>
              <a:t>lab_jupyter_launch_site_location.ipynb</a:t>
            </a:r>
            <a:r>
              <a:rPr lang="en-IN" sz="1600" dirty="0">
                <a:hlinkClick r:id="rId3"/>
              </a:rPr>
              <a:t> at main · vathson20/CapstoneSpacex_Flacon9Prediction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3143" y="1253331"/>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Lab portal was not working so could not do the dashboards.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6" name="Content Placeholder 5">
            <a:extLst>
              <a:ext uri="{FF2B5EF4-FFF2-40B4-BE49-F238E27FC236}">
                <a16:creationId xmlns:a16="http://schemas.microsoft.com/office/drawing/2014/main" id="{6EF3508E-4AFE-C99F-61B5-D30C742CBF43}"/>
              </a:ext>
            </a:extLst>
          </p:cNvPr>
          <p:cNvGraphicFramePr>
            <a:graphicFrameLocks noGrp="1"/>
          </p:cNvGraphicFramePr>
          <p:nvPr>
            <p:ph idx="4294967295"/>
            <p:extLst>
              <p:ext uri="{D42A27DB-BD31-4B8C-83A1-F6EECF244321}">
                <p14:modId xmlns:p14="http://schemas.microsoft.com/office/powerpoint/2010/main" val="3096535664"/>
              </p:ext>
            </p:extLst>
          </p:nvPr>
        </p:nvGraphicFramePr>
        <p:xfrm>
          <a:off x="6739467" y="1431394"/>
          <a:ext cx="4910666" cy="4055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C9CF4C8A-E9D9-55DE-544B-AECE57E74C0C}"/>
              </a:ext>
            </a:extLst>
          </p:cNvPr>
          <p:cNvSpPr txBox="1">
            <a:spLocks/>
          </p:cNvSpPr>
          <p:nvPr/>
        </p:nvSpPr>
        <p:spPr>
          <a:xfrm>
            <a:off x="922412" y="1405731"/>
            <a:ext cx="5097388" cy="435133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800" dirty="0">
                <a:solidFill>
                  <a:schemeClr val="accent3">
                    <a:lumMod val="25000"/>
                  </a:schemeClr>
                </a:solidFill>
                <a:latin typeface="Abadi" panose="020B0604020104020204" pitchFamily="34" charset="0"/>
              </a:rPr>
              <a:t>I chose Grid search method to find out which method is suited best to predict the successful launch.</a:t>
            </a:r>
          </a:p>
          <a:p>
            <a:pPr>
              <a:lnSpc>
                <a:spcPct val="100000"/>
              </a:lnSpc>
              <a:spcBef>
                <a:spcPts val="1400"/>
              </a:spcBef>
            </a:pPr>
            <a:r>
              <a:rPr lang="en-US" sz="1800" dirty="0">
                <a:solidFill>
                  <a:schemeClr val="accent3">
                    <a:lumMod val="25000"/>
                  </a:schemeClr>
                </a:solidFill>
                <a:latin typeface="Abadi" panose="020B0604020104020204" pitchFamily="34" charset="0"/>
              </a:rPr>
              <a:t>Loaded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created an array to store the Y values.</a:t>
            </a:r>
          </a:p>
          <a:p>
            <a:pPr>
              <a:lnSpc>
                <a:spcPct val="100000"/>
              </a:lnSpc>
              <a:spcBef>
                <a:spcPts val="1400"/>
              </a:spcBef>
            </a:pPr>
            <a:r>
              <a:rPr lang="en-US" sz="1800" dirty="0">
                <a:solidFill>
                  <a:schemeClr val="accent3">
                    <a:lumMod val="25000"/>
                  </a:schemeClr>
                </a:solidFill>
                <a:latin typeface="Abadi" panose="020B0604020104020204" pitchFamily="34" charset="0"/>
              </a:rPr>
              <a:t>Then I standardized the values of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 using standard scaler and fit transform the values.</a:t>
            </a:r>
          </a:p>
          <a:p>
            <a:pPr>
              <a:lnSpc>
                <a:spcPct val="100000"/>
              </a:lnSpc>
              <a:spcBef>
                <a:spcPts val="1400"/>
              </a:spcBef>
            </a:pPr>
            <a:r>
              <a:rPr lang="en-US" sz="1800" dirty="0">
                <a:solidFill>
                  <a:schemeClr val="accent3">
                    <a:lumMod val="25000"/>
                  </a:schemeClr>
                </a:solidFill>
                <a:latin typeface="Abadi" panose="020B0604020104020204" pitchFamily="34" charset="0"/>
              </a:rPr>
              <a:t>Split the data into training and test data.</a:t>
            </a:r>
          </a:p>
          <a:p>
            <a:pPr>
              <a:lnSpc>
                <a:spcPct val="100000"/>
              </a:lnSpc>
              <a:spcBef>
                <a:spcPts val="1400"/>
              </a:spcBef>
            </a:pPr>
            <a:r>
              <a:rPr lang="en-US" sz="1800" dirty="0">
                <a:solidFill>
                  <a:schemeClr val="accent3">
                    <a:lumMod val="25000"/>
                  </a:schemeClr>
                </a:solidFill>
                <a:latin typeface="Abadi" panose="020B0604020104020204" pitchFamily="34" charset="0"/>
              </a:rPr>
              <a:t>Create a linear regression object and assign the GRIDSEARCHCV object parameters.</a:t>
            </a:r>
          </a:p>
          <a:p>
            <a:pPr>
              <a:lnSpc>
                <a:spcPct val="100000"/>
              </a:lnSpc>
              <a:spcBef>
                <a:spcPts val="1400"/>
              </a:spcBef>
            </a:pPr>
            <a:r>
              <a:rPr lang="en-US" sz="1800" dirty="0">
                <a:solidFill>
                  <a:schemeClr val="accent3">
                    <a:lumMod val="25000"/>
                  </a:schemeClr>
                </a:solidFill>
                <a:latin typeface="Abadi" panose="020B0604020104020204" pitchFamily="34" charset="0"/>
              </a:rPr>
              <a:t>Fit the training data and find the appropriate hyper parameters and score value .</a:t>
            </a:r>
          </a:p>
          <a:p>
            <a:pPr>
              <a:lnSpc>
                <a:spcPct val="100000"/>
              </a:lnSpc>
              <a:spcBef>
                <a:spcPts val="1400"/>
              </a:spcBef>
            </a:pPr>
            <a:r>
              <a:rPr lang="en-US" sz="1800" dirty="0">
                <a:solidFill>
                  <a:schemeClr val="accent3">
                    <a:lumMod val="25000"/>
                  </a:schemeClr>
                </a:solidFill>
                <a:latin typeface="Abadi" panose="020B0604020104020204" pitchFamily="34" charset="0"/>
              </a:rPr>
              <a:t>Fit the test data and find the score using score() method.</a:t>
            </a:r>
          </a:p>
          <a:p>
            <a:pPr>
              <a:lnSpc>
                <a:spcPct val="100000"/>
              </a:lnSpc>
              <a:spcBef>
                <a:spcPts val="1400"/>
              </a:spcBef>
            </a:pPr>
            <a:r>
              <a:rPr lang="en-US" sz="1800" dirty="0">
                <a:solidFill>
                  <a:schemeClr val="accent3">
                    <a:lumMod val="25000"/>
                  </a:schemeClr>
                </a:solidFill>
                <a:latin typeface="Abadi" panose="020B0604020104020204" pitchFamily="34" charset="0"/>
              </a:rPr>
              <a:t>Create a confusion matrix to understand the test data and predictions.</a:t>
            </a:r>
          </a:p>
          <a:p>
            <a:pPr>
              <a:lnSpc>
                <a:spcPct val="100000"/>
              </a:lnSpc>
              <a:spcBef>
                <a:spcPts val="1400"/>
              </a:spcBef>
            </a:pPr>
            <a:r>
              <a:rPr lang="en-US" sz="1800" dirty="0">
                <a:solidFill>
                  <a:schemeClr val="accent3">
                    <a:lumMod val="25000"/>
                  </a:schemeClr>
                </a:solidFill>
                <a:latin typeface="Abadi" panose="020B0604020104020204" pitchFamily="34" charset="0"/>
              </a:rPr>
              <a:t>Repeat the steps above 3 steps for </a:t>
            </a:r>
            <a:r>
              <a:rPr lang="en-US" sz="1800" dirty="0" err="1">
                <a:solidFill>
                  <a:schemeClr val="accent3">
                    <a:lumMod val="25000"/>
                  </a:schemeClr>
                </a:solidFill>
                <a:latin typeface="Abadi" panose="020B0604020104020204" pitchFamily="34" charset="0"/>
              </a:rPr>
              <a:t>SVM,Decision</a:t>
            </a:r>
            <a:r>
              <a:rPr lang="en-US" sz="1800" dirty="0">
                <a:solidFill>
                  <a:schemeClr val="accent3">
                    <a:lumMod val="25000"/>
                  </a:schemeClr>
                </a:solidFill>
                <a:latin typeface="Abadi" panose="020B0604020104020204" pitchFamily="34" charset="0"/>
              </a:rPr>
              <a:t> Tree, KNN algorithms.</a:t>
            </a:r>
          </a:p>
          <a:p>
            <a:pPr>
              <a:lnSpc>
                <a:spcPct val="100000"/>
              </a:lnSpc>
              <a:spcBef>
                <a:spcPts val="1400"/>
              </a:spcBef>
            </a:pPr>
            <a:r>
              <a:rPr lang="en-US" sz="1800" dirty="0">
                <a:solidFill>
                  <a:schemeClr val="accent3">
                    <a:lumMod val="25000"/>
                  </a:schemeClr>
                </a:solidFill>
                <a:latin typeface="Abadi" panose="020B0604020104020204" pitchFamily="34" charset="0"/>
              </a:rPr>
              <a:t>Find the best model using the score obtained.</a:t>
            </a:r>
          </a:p>
          <a:p>
            <a:r>
              <a:rPr lang="en-IN" sz="2000" dirty="0">
                <a:hlinkClick r:id="rId8"/>
              </a:rPr>
              <a:t>CapstoneSpacex_Flacon9Prediction/SpaceX_Machine_Learning_Prediction_Part_5.jupyterlite.ipynb at main · vathson20/CapstoneSpacex_Flacon9Prediction (github.com)</a:t>
            </a:r>
            <a:endParaRPr lang="en-US" sz="2000" dirty="0"/>
          </a:p>
        </p:txBody>
      </p:sp>
      <p:sp>
        <p:nvSpPr>
          <p:cNvPr id="7" name="TextBox 6">
            <a:extLst>
              <a:ext uri="{FF2B5EF4-FFF2-40B4-BE49-F238E27FC236}">
                <a16:creationId xmlns:a16="http://schemas.microsoft.com/office/drawing/2014/main" id="{F5FC5116-EF2A-1EB4-8852-2742B6303971}"/>
              </a:ext>
            </a:extLst>
          </p:cNvPr>
          <p:cNvSpPr txBox="1"/>
          <p:nvPr/>
        </p:nvSpPr>
        <p:spPr>
          <a:xfrm>
            <a:off x="6477002" y="1678918"/>
            <a:ext cx="2131905" cy="461665"/>
          </a:xfrm>
          <a:prstGeom prst="rect">
            <a:avLst/>
          </a:prstGeom>
          <a:noFill/>
        </p:spPr>
        <p:txBody>
          <a:bodyPr wrap="square" rtlCol="0">
            <a:spAutoFit/>
          </a:bodyPr>
          <a:lstStyle/>
          <a:p>
            <a:r>
              <a:rPr lang="en-IN" sz="1200" dirty="0"/>
              <a:t>Repeat the process for another algorithm models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0935"/>
            <a:ext cx="10732808" cy="3916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IN" sz="1400" dirty="0">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p>
          <a:p>
            <a:pPr>
              <a:lnSpc>
                <a:spcPct val="100000"/>
              </a:lnSpc>
              <a:spcBef>
                <a:spcPts val="1400"/>
              </a:spcBef>
            </a:pPr>
            <a:r>
              <a:rPr lang="en-IN" sz="1400" dirty="0">
                <a:solidFill>
                  <a:schemeClr val="accent3">
                    <a:lumMod val="25000"/>
                  </a:schemeClr>
                </a:solidFill>
                <a:latin typeface="Abadi" panose="020B0604020104020204" pitchFamily="34" charset="0"/>
              </a:rPr>
              <a:t>We  can observe that the success rate since 2013 kept increasing till 2017 (stable in 2014) and after 2015 it started increasing.</a:t>
            </a:r>
          </a:p>
          <a:p>
            <a:pPr algn="l"/>
            <a:r>
              <a:rPr lang="en-IN" sz="1400" dirty="0">
                <a:solidFill>
                  <a:schemeClr val="accent3">
                    <a:lumMod val="25000"/>
                  </a:schemeClr>
                </a:solidFill>
                <a:latin typeface="Abadi" panose="020B0604020104020204" pitchFamily="34" charset="0"/>
              </a:rPr>
              <a:t>With heavy payloads the successful landing or positive landing rate are more for </a:t>
            </a:r>
            <a:r>
              <a:rPr lang="en-IN" sz="1400" dirty="0" err="1">
                <a:solidFill>
                  <a:schemeClr val="accent3">
                    <a:lumMod val="25000"/>
                  </a:schemeClr>
                </a:solidFill>
                <a:latin typeface="Abadi" panose="020B0604020104020204" pitchFamily="34" charset="0"/>
              </a:rPr>
              <a:t>Polar,LEO</a:t>
            </a:r>
            <a:r>
              <a:rPr lang="en-IN" sz="1400" dirty="0">
                <a:solidFill>
                  <a:schemeClr val="accent3">
                    <a:lumMod val="25000"/>
                  </a:schemeClr>
                </a:solidFill>
                <a:latin typeface="Abadi" panose="020B0604020104020204" pitchFamily="34" charset="0"/>
              </a:rPr>
              <a:t> and ISS.</a:t>
            </a:r>
          </a:p>
          <a:p>
            <a:pPr algn="l"/>
            <a:r>
              <a:rPr lang="en-IN" sz="14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a:p>
            <a:pPr>
              <a:lnSpc>
                <a:spcPct val="100000"/>
              </a:lnSpc>
              <a:spcBef>
                <a:spcPts val="1400"/>
              </a:spcBef>
            </a:pPr>
            <a:r>
              <a:rPr lang="en-IN" sz="1400" dirty="0">
                <a:solidFill>
                  <a:schemeClr val="accent3">
                    <a:lumMod val="25000"/>
                  </a:schemeClr>
                </a:solidFill>
                <a:latin typeface="Abadi" panose="020B0604020104020204" pitchFamily="34" charset="0"/>
              </a:rPr>
              <a:t>We can see that in the LEO orbit the Success appears related to the number of flights; on the other hand, there seems to be no relationship between flight number when in GTO orbit.</a:t>
            </a:r>
          </a:p>
          <a:p>
            <a:pPr>
              <a:lnSpc>
                <a:spcPct val="100000"/>
              </a:lnSpc>
              <a:spcBef>
                <a:spcPts val="1400"/>
              </a:spcBef>
            </a:pPr>
            <a:r>
              <a:rPr lang="en-US" sz="1400" dirty="0">
                <a:solidFill>
                  <a:schemeClr val="accent3">
                    <a:lumMod val="25000"/>
                  </a:schemeClr>
                </a:solidFill>
                <a:latin typeface="Abadi" panose="020B0604020104020204" pitchFamily="34" charset="0"/>
              </a:rPr>
              <a:t>Orbits like ES L1,GEO ,SSO and HEO has high success rate.</a:t>
            </a:r>
          </a:p>
          <a:p>
            <a:pPr>
              <a:lnSpc>
                <a:spcPct val="100000"/>
              </a:lnSpc>
              <a:spcBef>
                <a:spcPts val="1400"/>
              </a:spcBef>
            </a:pPr>
            <a:r>
              <a:rPr lang="en-IN" sz="1400" dirty="0">
                <a:solidFill>
                  <a:schemeClr val="accent3">
                    <a:lumMod val="25000"/>
                  </a:schemeClr>
                </a:solidFill>
                <a:latin typeface="Abadi" panose="020B0604020104020204" pitchFamily="34" charset="0"/>
              </a:rPr>
              <a:t>From Payload Vs. Launch Site scatter point chart we  find for the VAFB-SLC </a:t>
            </a:r>
            <a:r>
              <a:rPr lang="en-IN" sz="1400" dirty="0" err="1">
                <a:solidFill>
                  <a:schemeClr val="accent3">
                    <a:lumMod val="25000"/>
                  </a:schemeClr>
                </a:solidFill>
                <a:latin typeface="Abadi" panose="020B0604020104020204" pitchFamily="34" charset="0"/>
              </a:rPr>
              <a:t>launchsite</a:t>
            </a:r>
            <a:r>
              <a:rPr lang="en-IN" sz="1400" dirty="0">
                <a:solidFill>
                  <a:schemeClr val="accent3">
                    <a:lumMod val="25000"/>
                  </a:schemeClr>
                </a:solidFill>
                <a:latin typeface="Abadi" panose="020B0604020104020204" pitchFamily="34" charset="0"/>
              </a:rPr>
              <a:t> there are no rockets launched for </a:t>
            </a:r>
            <a:r>
              <a:rPr lang="en-IN" sz="1400" dirty="0" err="1">
                <a:solidFill>
                  <a:schemeClr val="accent3">
                    <a:lumMod val="25000"/>
                  </a:schemeClr>
                </a:solidFill>
                <a:latin typeface="Abadi" panose="020B0604020104020204" pitchFamily="34" charset="0"/>
              </a:rPr>
              <a:t>heavypayload</a:t>
            </a:r>
            <a:r>
              <a:rPr lang="en-IN" sz="1400" dirty="0">
                <a:solidFill>
                  <a:schemeClr val="accent3">
                    <a:lumMod val="25000"/>
                  </a:schemeClr>
                </a:solidFill>
                <a:latin typeface="Abadi" panose="020B0604020104020204" pitchFamily="34" charset="0"/>
              </a:rPr>
              <a:t> mass(greater than 10000).</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We see that the models KNN and </a:t>
            </a:r>
            <a:r>
              <a:rPr lang="en-US" sz="1400" dirty="0" err="1">
                <a:solidFill>
                  <a:schemeClr val="accent3">
                    <a:lumMod val="25000"/>
                  </a:schemeClr>
                </a:solidFill>
                <a:latin typeface="Abadi" panose="020B0604020104020204" pitchFamily="34" charset="0"/>
              </a:rPr>
              <a:t>logreg</a:t>
            </a:r>
            <a:r>
              <a:rPr lang="en-US" sz="1400" dirty="0">
                <a:solidFill>
                  <a:schemeClr val="accent3">
                    <a:lumMod val="25000"/>
                  </a:schemeClr>
                </a:solidFill>
                <a:latin typeface="Abadi" panose="020B0604020104020204" pitchFamily="34" charset="0"/>
              </a:rPr>
              <a:t> performed well and we can consider that for prediction.</a:t>
            </a:r>
            <a:endParaRPr lang="en-US" sz="1200" dirty="0"/>
          </a:p>
          <a:p>
            <a:pPr marL="457200" lvl="1" indent="0">
              <a:buNone/>
            </a:pPr>
            <a:endParaRPr lang="en-US" sz="1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z="3600" smtClean="0"/>
              <a:t>16</a:t>
            </a:fld>
            <a:endParaRPr lang="en-US" sz="36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05466"/>
            <a:ext cx="983689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7FFE47D-F0E6-77F3-7446-7B5452DF1D7B}"/>
              </a:ext>
            </a:extLst>
          </p:cNvPr>
          <p:cNvPicPr>
            <a:picLocks noChangeAspect="1"/>
          </p:cNvPicPr>
          <p:nvPr/>
        </p:nvPicPr>
        <p:blipFill>
          <a:blip r:embed="rId3"/>
          <a:stretch>
            <a:fillRect/>
          </a:stretch>
        </p:blipFill>
        <p:spPr>
          <a:xfrm>
            <a:off x="1109134" y="2038369"/>
            <a:ext cx="6070599" cy="41676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972730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Observation: </a:t>
            </a:r>
            <a:r>
              <a:rPr lang="en-IN" sz="1600" b="0" i="0" dirty="0">
                <a:effectLst/>
                <a:latin typeface="system-ui"/>
              </a:rPr>
              <a:t>Payload Vs. Launch Site scatter point chart you will find for the VAFB-SLC </a:t>
            </a:r>
            <a:r>
              <a:rPr lang="en-IN" sz="1600" b="0" i="0" dirty="0" err="1">
                <a:effectLst/>
                <a:latin typeface="system-ui"/>
              </a:rPr>
              <a:t>launchsite</a:t>
            </a:r>
            <a:r>
              <a:rPr lang="en-IN" sz="1600" b="0" i="0" dirty="0">
                <a:effectLst/>
                <a:latin typeface="system-ui"/>
              </a:rPr>
              <a:t> there are no rockets launched for heavy payload 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5EB8167-DD07-0E94-28E2-96A4B6609AC4}"/>
              </a:ext>
            </a:extLst>
          </p:cNvPr>
          <p:cNvPicPr>
            <a:picLocks noChangeAspect="1"/>
          </p:cNvPicPr>
          <p:nvPr/>
        </p:nvPicPr>
        <p:blipFill>
          <a:blip r:embed="rId3"/>
          <a:stretch>
            <a:fillRect/>
          </a:stretch>
        </p:blipFill>
        <p:spPr>
          <a:xfrm>
            <a:off x="2304288" y="2313432"/>
            <a:ext cx="7068312" cy="41970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9616"/>
            <a:ext cx="10788005" cy="43940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that the orbits ES l1, GEO,HEO and SSO and very high success rate(Around 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81E7CF-7482-EC84-313C-521FE47C8638}"/>
              </a:ext>
            </a:extLst>
          </p:cNvPr>
          <p:cNvPicPr>
            <a:picLocks noChangeAspect="1"/>
          </p:cNvPicPr>
          <p:nvPr/>
        </p:nvPicPr>
        <p:blipFill>
          <a:blip r:embed="rId3"/>
          <a:stretch>
            <a:fillRect/>
          </a:stretch>
        </p:blipFill>
        <p:spPr>
          <a:xfrm>
            <a:off x="933354" y="2048256"/>
            <a:ext cx="6610446" cy="34930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10220"/>
            <a:ext cx="10515599" cy="3811588"/>
          </a:xfrm>
          <a:prstGeom prst="rect">
            <a:avLst/>
          </a:prstGeom>
        </p:spPr>
        <p:txBody>
          <a:bodyPr>
            <a:normAutofit/>
          </a:bodyPr>
          <a:lstStyle/>
          <a:p>
            <a:pPr marL="0" indent="0">
              <a:lnSpc>
                <a:spcPct val="100000"/>
              </a:lnSpc>
              <a:spcBef>
                <a:spcPts val="1400"/>
              </a:spcBef>
              <a:buNone/>
            </a:pPr>
            <a:r>
              <a:rPr lang="en-IN" sz="1600" dirty="0">
                <a:latin typeface="system-ui"/>
              </a:rPr>
              <a:t>In</a:t>
            </a:r>
            <a:r>
              <a:rPr lang="en-IN" sz="1600" b="0" i="0" dirty="0">
                <a:effectLst/>
                <a:latin typeface="system-ui"/>
              </a:rPr>
              <a:t>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B1941EF-6D5B-254A-0A9D-3C6876C62144}"/>
              </a:ext>
            </a:extLst>
          </p:cNvPr>
          <p:cNvPicPr>
            <a:picLocks noChangeAspect="1"/>
          </p:cNvPicPr>
          <p:nvPr/>
        </p:nvPicPr>
        <p:blipFill>
          <a:blip r:embed="rId3"/>
          <a:stretch>
            <a:fillRect/>
          </a:stretch>
        </p:blipFill>
        <p:spPr>
          <a:xfrm>
            <a:off x="1134999" y="1765460"/>
            <a:ext cx="6829425" cy="358235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80744"/>
            <a:ext cx="10687961" cy="4488244"/>
          </a:xfrm>
          <a:prstGeom prst="rect">
            <a:avLst/>
          </a:prstGeom>
        </p:spPr>
        <p:txBody>
          <a:bodyPr>
            <a:normAutofit/>
          </a:bodyPr>
          <a:lstStyle/>
          <a:p>
            <a:pPr algn="l"/>
            <a:r>
              <a:rPr lang="en-IN" sz="1600" b="0" i="0" dirty="0">
                <a:effectLst/>
                <a:latin typeface="system-ui"/>
              </a:rPr>
              <a:t>With heavy payloads the successful landing or positive landing rate are more for </a:t>
            </a:r>
            <a:r>
              <a:rPr lang="en-IN" sz="1600" b="0" i="0" dirty="0" err="1">
                <a:effectLst/>
                <a:latin typeface="system-ui"/>
              </a:rPr>
              <a:t>Polar,LEO</a:t>
            </a:r>
            <a:r>
              <a:rPr lang="en-IN" sz="1600" b="0" i="0" dirty="0">
                <a:effectLst/>
                <a:latin typeface="system-ui"/>
              </a:rPr>
              <a:t> and ISS. However for GTO we cannot distinguish this well as both positive landing rate and negative landing(unsuccessful mission) are both there here.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238AE7-06F6-8302-670B-2822F9F528CD}"/>
              </a:ext>
            </a:extLst>
          </p:cNvPr>
          <p:cNvPicPr>
            <a:picLocks noChangeAspect="1"/>
          </p:cNvPicPr>
          <p:nvPr/>
        </p:nvPicPr>
        <p:blipFill>
          <a:blip r:embed="rId3"/>
          <a:stretch>
            <a:fillRect/>
          </a:stretch>
        </p:blipFill>
        <p:spPr>
          <a:xfrm>
            <a:off x="2441448" y="2037415"/>
            <a:ext cx="7827264" cy="412461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3896"/>
            <a:ext cx="10687961" cy="4427449"/>
          </a:xfrm>
          <a:prstGeom prst="rect">
            <a:avLst/>
          </a:prstGeom>
        </p:spPr>
        <p:txBody>
          <a:bodyPr>
            <a:normAutofit/>
          </a:bodyPr>
          <a:lstStyle/>
          <a:p>
            <a:pPr>
              <a:lnSpc>
                <a:spcPct val="100000"/>
              </a:lnSpc>
              <a:spcBef>
                <a:spcPts val="1400"/>
              </a:spcBef>
            </a:pPr>
            <a:r>
              <a:rPr lang="en-IN" sz="1600" b="0" i="0" dirty="0">
                <a:effectLst/>
                <a:latin typeface="system-ui"/>
              </a:rPr>
              <a:t> The success rate since 2013 kept increasing till 2017 (stable in 2014) and after 2015 it started increasing.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17F777B-487D-64BE-0489-6B9682F9F68F}"/>
              </a:ext>
            </a:extLst>
          </p:cNvPr>
          <p:cNvPicPr>
            <a:picLocks noChangeAspect="1"/>
          </p:cNvPicPr>
          <p:nvPr/>
        </p:nvPicPr>
        <p:blipFill>
          <a:blip r:embed="rId3"/>
          <a:stretch>
            <a:fillRect/>
          </a:stretch>
        </p:blipFill>
        <p:spPr>
          <a:xfrm>
            <a:off x="983932" y="1947672"/>
            <a:ext cx="8791004" cy="42998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a:t>
            </a:r>
            <a:r>
              <a:rPr lang="en-US" sz="2000" dirty="0">
                <a:solidFill>
                  <a:schemeClr val="accent3">
                    <a:lumMod val="25000"/>
                  </a:schemeClr>
                </a:solidFill>
                <a:latin typeface="Abadi" panose="020B0604020104020204" pitchFamily="34" charset="0"/>
              </a:rPr>
              <a:t>s of the unique launch sites	</a:t>
            </a:r>
          </a:p>
          <a:p>
            <a:pPr lvl="1">
              <a:lnSpc>
                <a:spcPct val="100000"/>
              </a:lnSpc>
              <a:spcBef>
                <a:spcPts val="1400"/>
              </a:spcBef>
            </a:pPr>
            <a:r>
              <a:rPr lang="en-US" sz="1600" dirty="0">
                <a:solidFill>
                  <a:schemeClr val="accent3">
                    <a:lumMod val="25000"/>
                  </a:schemeClr>
                </a:solidFill>
                <a:latin typeface="Abadi" panose="020B0604020104020204" pitchFamily="34" charset="0"/>
              </a:rPr>
              <a:t>CCAFS-40</a:t>
            </a:r>
          </a:p>
          <a:p>
            <a:pPr lvl="1">
              <a:lnSpc>
                <a:spcPct val="100000"/>
              </a:lnSpc>
              <a:spcBef>
                <a:spcPts val="1400"/>
              </a:spcBef>
            </a:pPr>
            <a:r>
              <a:rPr lang="en-US" sz="1600" dirty="0">
                <a:solidFill>
                  <a:schemeClr val="accent3">
                    <a:lumMod val="25000"/>
                  </a:schemeClr>
                </a:solidFill>
                <a:latin typeface="Abadi" panose="020B0604020104020204" pitchFamily="34" charset="0"/>
              </a:rPr>
              <a:t>VAFB SLC- 4E</a:t>
            </a:r>
          </a:p>
          <a:p>
            <a:pPr lvl="1">
              <a:lnSpc>
                <a:spcPct val="100000"/>
              </a:lnSpc>
              <a:spcBef>
                <a:spcPts val="1400"/>
              </a:spcBef>
            </a:pPr>
            <a:r>
              <a:rPr lang="en-US" sz="1600" dirty="0">
                <a:solidFill>
                  <a:schemeClr val="accent3">
                    <a:lumMod val="25000"/>
                  </a:schemeClr>
                </a:solidFill>
                <a:latin typeface="Abadi" panose="020B0604020104020204" pitchFamily="34" charset="0"/>
              </a:rPr>
              <a:t>KSC LC- 39A</a:t>
            </a:r>
          </a:p>
          <a:p>
            <a:pPr lvl="1">
              <a:lnSpc>
                <a:spcPct val="100000"/>
              </a:lnSpc>
              <a:spcBef>
                <a:spcPts val="1400"/>
              </a:spcBef>
            </a:pPr>
            <a:r>
              <a:rPr lang="en-US" sz="1600" dirty="0">
                <a:solidFill>
                  <a:schemeClr val="accent3">
                    <a:lumMod val="25000"/>
                  </a:schemeClr>
                </a:solidFill>
                <a:latin typeface="Abadi" panose="020B0604020104020204" pitchFamily="34" charset="0"/>
              </a:rPr>
              <a:t>CCAFS SLC -40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28982D7-7429-B6BC-A7E8-090776B0BE5C}"/>
              </a:ext>
            </a:extLst>
          </p:cNvPr>
          <p:cNvPicPr>
            <a:picLocks noChangeAspect="1"/>
          </p:cNvPicPr>
          <p:nvPr/>
        </p:nvPicPr>
        <p:blipFill>
          <a:blip r:embed="rId3"/>
          <a:stretch>
            <a:fillRect/>
          </a:stretch>
        </p:blipFill>
        <p:spPr>
          <a:xfrm>
            <a:off x="3601212" y="2886869"/>
            <a:ext cx="6781800" cy="2228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failures with parachute but landing is success.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A51C35A-67A8-81D5-1ED0-260893A9DBEB}"/>
              </a:ext>
            </a:extLst>
          </p:cNvPr>
          <p:cNvPicPr>
            <a:picLocks noChangeAspect="1"/>
          </p:cNvPicPr>
          <p:nvPr/>
        </p:nvPicPr>
        <p:blipFill>
          <a:blip r:embed="rId3"/>
          <a:stretch>
            <a:fillRect/>
          </a:stretch>
        </p:blipFill>
        <p:spPr>
          <a:xfrm>
            <a:off x="1499615" y="3020271"/>
            <a:ext cx="8130159" cy="3299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Total mass is 45596 Kgs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3E106071-8646-C111-0FE0-1706C98EA064}"/>
              </a:ext>
            </a:extLst>
          </p:cNvPr>
          <p:cNvPicPr>
            <a:picLocks noChangeAspect="1"/>
          </p:cNvPicPr>
          <p:nvPr/>
        </p:nvPicPr>
        <p:blipFill>
          <a:blip r:embed="rId3"/>
          <a:stretch>
            <a:fillRect/>
          </a:stretch>
        </p:blipFill>
        <p:spPr>
          <a:xfrm>
            <a:off x="3698938" y="2883374"/>
            <a:ext cx="3495675" cy="12858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2882A40-3019-68D8-DAC6-A24954CA61F0}"/>
              </a:ext>
            </a:extLst>
          </p:cNvPr>
          <p:cNvPicPr>
            <a:picLocks noChangeAspect="1"/>
          </p:cNvPicPr>
          <p:nvPr/>
        </p:nvPicPr>
        <p:blipFill>
          <a:blip r:embed="rId3"/>
          <a:stretch>
            <a:fillRect/>
          </a:stretch>
        </p:blipFill>
        <p:spPr>
          <a:xfrm>
            <a:off x="4138612" y="2776537"/>
            <a:ext cx="3914775" cy="1304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92D7838-3CFE-7B25-3064-2F63DB33BF13}"/>
              </a:ext>
            </a:extLst>
          </p:cNvPr>
          <p:cNvPicPr>
            <a:picLocks noChangeAspect="1"/>
          </p:cNvPicPr>
          <p:nvPr/>
        </p:nvPicPr>
        <p:blipFill>
          <a:blip r:embed="rId3"/>
          <a:stretch>
            <a:fillRect/>
          </a:stretch>
        </p:blipFill>
        <p:spPr>
          <a:xfrm>
            <a:off x="4000500" y="2938462"/>
            <a:ext cx="4191000" cy="981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7AA4A92-EBBA-8943-E245-AE5F4DEED6CC}"/>
              </a:ext>
            </a:extLst>
          </p:cNvPr>
          <p:cNvPicPr>
            <a:picLocks noChangeAspect="1"/>
          </p:cNvPicPr>
          <p:nvPr/>
        </p:nvPicPr>
        <p:blipFill>
          <a:blip r:embed="rId3"/>
          <a:stretch>
            <a:fillRect/>
          </a:stretch>
        </p:blipFill>
        <p:spPr>
          <a:xfrm>
            <a:off x="3688651" y="3161157"/>
            <a:ext cx="4467225" cy="24193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9335E03-A279-B2EC-C27F-1E45CB0A2FC4}"/>
              </a:ext>
            </a:extLst>
          </p:cNvPr>
          <p:cNvPicPr>
            <a:picLocks noChangeAspect="1"/>
          </p:cNvPicPr>
          <p:nvPr/>
        </p:nvPicPr>
        <p:blipFill>
          <a:blip r:embed="rId3"/>
          <a:stretch>
            <a:fillRect/>
          </a:stretch>
        </p:blipFill>
        <p:spPr>
          <a:xfrm>
            <a:off x="3682365" y="2824956"/>
            <a:ext cx="4552950" cy="23526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DB84EBA-4732-196C-CA59-237E262FCB6F}"/>
              </a:ext>
            </a:extLst>
          </p:cNvPr>
          <p:cNvPicPr>
            <a:picLocks noChangeAspect="1"/>
          </p:cNvPicPr>
          <p:nvPr/>
        </p:nvPicPr>
        <p:blipFill>
          <a:blip r:embed="rId3"/>
          <a:stretch>
            <a:fillRect/>
          </a:stretch>
        </p:blipFill>
        <p:spPr>
          <a:xfrm>
            <a:off x="4880134" y="2154945"/>
            <a:ext cx="1486852" cy="36926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E97C1BB-9DE6-2238-4CE4-54C08977504E}"/>
              </a:ext>
            </a:extLst>
          </p:cNvPr>
          <p:cNvPicPr>
            <a:picLocks noChangeAspect="1"/>
          </p:cNvPicPr>
          <p:nvPr/>
        </p:nvPicPr>
        <p:blipFill>
          <a:blip r:embed="rId3"/>
          <a:stretch>
            <a:fillRect/>
          </a:stretch>
        </p:blipFill>
        <p:spPr>
          <a:xfrm>
            <a:off x="3589411" y="2958306"/>
            <a:ext cx="4876800" cy="20859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72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85DBEDD1-7226-1D0D-7144-3EEB3C739BEE}"/>
              </a:ext>
            </a:extLst>
          </p:cNvPr>
          <p:cNvPicPr>
            <a:picLocks noChangeAspect="1"/>
          </p:cNvPicPr>
          <p:nvPr/>
        </p:nvPicPr>
        <p:blipFill>
          <a:blip r:embed="rId3"/>
          <a:stretch>
            <a:fillRect/>
          </a:stretch>
        </p:blipFill>
        <p:spPr>
          <a:xfrm>
            <a:off x="3931920" y="2348923"/>
            <a:ext cx="4782852" cy="36766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1099" y="1423289"/>
            <a:ext cx="5466198" cy="40265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Location markers showing the launch sites</a:t>
            </a:r>
          </a:p>
          <a:p>
            <a:pPr>
              <a:lnSpc>
                <a:spcPct val="100000"/>
              </a:lnSpc>
              <a:spcBef>
                <a:spcPts val="1400"/>
              </a:spcBef>
            </a:pPr>
            <a:r>
              <a:rPr lang="en-US" sz="2200" dirty="0">
                <a:solidFill>
                  <a:schemeClr val="accent3">
                    <a:lumMod val="25000"/>
                  </a:schemeClr>
                </a:solidFill>
                <a:latin typeface="Abadi"/>
              </a:rPr>
              <a:t>Red one shows 3 launch sites and one near </a:t>
            </a:r>
            <a:r>
              <a:rPr lang="en-US" sz="2200" dirty="0" err="1">
                <a:solidFill>
                  <a:schemeClr val="accent3">
                    <a:lumMod val="25000"/>
                  </a:schemeClr>
                </a:solidFill>
                <a:latin typeface="Abadi"/>
              </a:rPr>
              <a:t>los</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angeles</a:t>
            </a:r>
            <a:r>
              <a:rPr lang="en-US" sz="2200" dirty="0">
                <a:solidFill>
                  <a:schemeClr val="accent3">
                    <a:lumMod val="25000"/>
                  </a:schemeClr>
                </a:solidFill>
                <a:latin typeface="Abadi"/>
              </a:rPr>
              <a: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a:t>
            </a:r>
            <a:r>
              <a:rPr lang="en-US" dirty="0" err="1">
                <a:solidFill>
                  <a:srgbClr val="0B49CB"/>
                </a:solidFill>
                <a:latin typeface="Abadi"/>
              </a:rPr>
              <a:t>Spacex</a:t>
            </a:r>
            <a:r>
              <a:rPr lang="en-US" dirty="0">
                <a:solidFill>
                  <a:srgbClr val="0B49CB"/>
                </a:solidFill>
                <a:latin typeface="Abadi"/>
              </a:rPr>
              <a:t> Launch coordinates</a:t>
            </a:r>
          </a:p>
        </p:txBody>
      </p:sp>
      <p:pic>
        <p:nvPicPr>
          <p:cNvPr id="6" name="Picture 5">
            <a:extLst>
              <a:ext uri="{FF2B5EF4-FFF2-40B4-BE49-F238E27FC236}">
                <a16:creationId xmlns:a16="http://schemas.microsoft.com/office/drawing/2014/main" id="{97162F55-AF03-590E-6A5F-D6CA3FD14F59}"/>
              </a:ext>
            </a:extLst>
          </p:cNvPr>
          <p:cNvPicPr>
            <a:picLocks noChangeAspect="1"/>
          </p:cNvPicPr>
          <p:nvPr/>
        </p:nvPicPr>
        <p:blipFill>
          <a:blip r:embed="rId3"/>
          <a:stretch>
            <a:fillRect/>
          </a:stretch>
        </p:blipFill>
        <p:spPr>
          <a:xfrm>
            <a:off x="5522976" y="1323975"/>
            <a:ext cx="6236208" cy="42100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90050" y="1478153"/>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color labeled launch sites</a:t>
            </a:r>
          </a:p>
        </p:txBody>
      </p:sp>
      <p:pic>
        <p:nvPicPr>
          <p:cNvPr id="4" name="Picture 3">
            <a:extLst>
              <a:ext uri="{FF2B5EF4-FFF2-40B4-BE49-F238E27FC236}">
                <a16:creationId xmlns:a16="http://schemas.microsoft.com/office/drawing/2014/main" id="{1166B248-2DEA-F864-8EE3-EBBBE1B0FF7B}"/>
              </a:ext>
            </a:extLst>
          </p:cNvPr>
          <p:cNvPicPr>
            <a:picLocks noChangeAspect="1"/>
          </p:cNvPicPr>
          <p:nvPr/>
        </p:nvPicPr>
        <p:blipFill>
          <a:blip r:embed="rId3"/>
          <a:stretch>
            <a:fillRect/>
          </a:stretch>
        </p:blipFill>
        <p:spPr>
          <a:xfrm>
            <a:off x="1948063" y="1700813"/>
            <a:ext cx="7757160" cy="34563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80783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r>
              <a:rPr lang="en-US" sz="2200" dirty="0">
                <a:solidFill>
                  <a:schemeClr val="accent3">
                    <a:lumMod val="25000"/>
                  </a:schemeClr>
                </a:solidFill>
                <a:latin typeface="Abadi"/>
              </a:rPr>
              <a:t>WE can see that the launch site CCAFS is near the coast line and distanced from city and railway.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the proximities</a:t>
            </a:r>
          </a:p>
        </p:txBody>
      </p:sp>
      <p:pic>
        <p:nvPicPr>
          <p:cNvPr id="4" name="Picture 3">
            <a:extLst>
              <a:ext uri="{FF2B5EF4-FFF2-40B4-BE49-F238E27FC236}">
                <a16:creationId xmlns:a16="http://schemas.microsoft.com/office/drawing/2014/main" id="{7C82B5E6-AA16-7F14-171D-2CC15231B4F5}"/>
              </a:ext>
            </a:extLst>
          </p:cNvPr>
          <p:cNvPicPr>
            <a:picLocks noChangeAspect="1"/>
          </p:cNvPicPr>
          <p:nvPr/>
        </p:nvPicPr>
        <p:blipFill>
          <a:blip r:embed="rId3"/>
          <a:stretch>
            <a:fillRect/>
          </a:stretch>
        </p:blipFill>
        <p:spPr>
          <a:xfrm>
            <a:off x="6192404" y="1690688"/>
            <a:ext cx="5093208" cy="44989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334479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KNN and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model performs the best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7D42CC01-5A4E-473C-9291-D86413C06EE9}"/>
              </a:ext>
            </a:extLst>
          </p:cNvPr>
          <p:cNvPicPr>
            <a:picLocks noChangeAspect="1"/>
          </p:cNvPicPr>
          <p:nvPr/>
        </p:nvPicPr>
        <p:blipFill>
          <a:blip r:embed="rId3"/>
          <a:stretch>
            <a:fillRect/>
          </a:stretch>
        </p:blipFill>
        <p:spPr>
          <a:xfrm>
            <a:off x="4361847" y="1607820"/>
            <a:ext cx="7096125" cy="41910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559" y="1380744"/>
            <a:ext cx="511473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the confusion matrix of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KNN Model- which has correctly predicted all the 6 TRUE positives and 12  false negatives accurately. Hence we can go for this model for further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D49F4CB-DE56-4E66-595F-BDFC960CA9CA}"/>
              </a:ext>
            </a:extLst>
          </p:cNvPr>
          <p:cNvPicPr>
            <a:picLocks noChangeAspect="1"/>
          </p:cNvPicPr>
          <p:nvPr/>
        </p:nvPicPr>
        <p:blipFill>
          <a:blip r:embed="rId3"/>
          <a:stretch>
            <a:fillRect/>
          </a:stretch>
        </p:blipFill>
        <p:spPr>
          <a:xfrm>
            <a:off x="5961888" y="1476433"/>
            <a:ext cx="6154674" cy="45613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9072"/>
            <a:ext cx="11318357" cy="45073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sites can be selected be from CCFAS and the payload should not be more than 10000 kgs </a:t>
            </a:r>
          </a:p>
          <a:p>
            <a:pPr>
              <a:lnSpc>
                <a:spcPct val="100000"/>
              </a:lnSpc>
              <a:spcBef>
                <a:spcPts val="1400"/>
              </a:spcBef>
            </a:pPr>
            <a:r>
              <a:rPr lang="en-US" sz="2200" dirty="0">
                <a:solidFill>
                  <a:schemeClr val="accent3">
                    <a:lumMod val="25000"/>
                  </a:schemeClr>
                </a:solidFill>
                <a:latin typeface="Abadi" panose="020B0604020104020204" pitchFamily="34" charset="0"/>
              </a:rPr>
              <a:t>It is more successful when the sites are near the coast </a:t>
            </a:r>
          </a:p>
          <a:p>
            <a:pPr>
              <a:lnSpc>
                <a:spcPct val="100000"/>
              </a:lnSpc>
              <a:spcBef>
                <a:spcPts val="1400"/>
              </a:spcBef>
            </a:pPr>
            <a:r>
              <a:rPr lang="en-US" sz="2200" dirty="0">
                <a:solidFill>
                  <a:schemeClr val="accent3">
                    <a:lumMod val="25000"/>
                  </a:schemeClr>
                </a:solidFill>
                <a:latin typeface="Abadi" panose="020B0604020104020204" pitchFamily="34" charset="0"/>
              </a:rPr>
              <a:t>If the  orbits are GEO,HEO and VLEO then the success rate is more.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76271" y="1371487"/>
            <a:ext cx="11589744"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050" dirty="0">
                <a:solidFill>
                  <a:srgbClr val="0B49CB"/>
                </a:solidFill>
                <a:latin typeface="Abadi"/>
              </a:rPr>
              <a:t>Executive Summary</a:t>
            </a:r>
          </a:p>
          <a:p>
            <a:pPr>
              <a:lnSpc>
                <a:spcPct val="120000"/>
              </a:lnSpc>
              <a:spcBef>
                <a:spcPts val="1400"/>
              </a:spcBef>
            </a:pPr>
            <a:r>
              <a:rPr lang="en-US" sz="1050" dirty="0">
                <a:solidFill>
                  <a:schemeClr val="accent3">
                    <a:lumMod val="25000"/>
                  </a:schemeClr>
                </a:solidFill>
                <a:latin typeface="Abadi"/>
              </a:rPr>
              <a:t>Data collection methodology:</a:t>
            </a:r>
          </a:p>
          <a:p>
            <a:pPr lvl="1">
              <a:lnSpc>
                <a:spcPct val="100000"/>
              </a:lnSpc>
              <a:spcBef>
                <a:spcPts val="1400"/>
              </a:spcBef>
            </a:pPr>
            <a:r>
              <a:rPr lang="en-US" sz="1000" dirty="0">
                <a:solidFill>
                  <a:schemeClr val="bg2">
                    <a:lumMod val="50000"/>
                  </a:schemeClr>
                </a:solidFill>
                <a:latin typeface="Abadi"/>
              </a:rPr>
              <a:t>The data was collected through web scrapping methodology and i used the GET</a:t>
            </a:r>
            <a:r>
              <a:rPr lang="en-IN" sz="1000" dirty="0">
                <a:solidFill>
                  <a:schemeClr val="bg2">
                    <a:lumMod val="50000"/>
                  </a:schemeClr>
                </a:solidFill>
                <a:latin typeface="Abadi"/>
              </a:rPr>
              <a:t> request to the SpaceX API which was received in a </a:t>
            </a:r>
            <a:r>
              <a:rPr lang="en-IN" sz="1000" dirty="0" err="1">
                <a:solidFill>
                  <a:schemeClr val="bg2">
                    <a:lumMod val="50000"/>
                  </a:schemeClr>
                </a:solidFill>
                <a:latin typeface="Abadi"/>
              </a:rPr>
              <a:t>json</a:t>
            </a:r>
            <a:r>
              <a:rPr lang="en-IN" sz="1000" dirty="0">
                <a:solidFill>
                  <a:schemeClr val="bg2">
                    <a:lumMod val="50000"/>
                  </a:schemeClr>
                </a:solidFill>
                <a:latin typeface="Abadi"/>
              </a:rPr>
              <a:t> format. Then the </a:t>
            </a:r>
            <a:r>
              <a:rPr lang="en-IN" sz="1000" dirty="0" err="1">
                <a:solidFill>
                  <a:schemeClr val="bg2">
                    <a:lumMod val="50000"/>
                  </a:schemeClr>
                </a:solidFill>
                <a:latin typeface="Abadi"/>
              </a:rPr>
              <a:t>json</a:t>
            </a:r>
            <a:r>
              <a:rPr lang="en-IN" sz="1000" dirty="0">
                <a:solidFill>
                  <a:schemeClr val="bg2">
                    <a:lumMod val="50000"/>
                  </a:schemeClr>
                </a:solidFill>
                <a:latin typeface="Abadi"/>
              </a:rPr>
              <a:t> file was normalized to store in a </a:t>
            </a:r>
            <a:r>
              <a:rPr lang="en-IN" sz="1000" dirty="0" err="1">
                <a:solidFill>
                  <a:schemeClr val="bg2">
                    <a:lumMod val="50000"/>
                  </a:schemeClr>
                </a:solidFill>
                <a:latin typeface="Abadi"/>
              </a:rPr>
              <a:t>dataframe</a:t>
            </a:r>
            <a:r>
              <a:rPr lang="en-IN" sz="1000" dirty="0">
                <a:solidFill>
                  <a:schemeClr val="bg2">
                    <a:lumMod val="50000"/>
                  </a:schemeClr>
                </a:solidFill>
                <a:latin typeface="Abadi"/>
              </a:rPr>
              <a:t> format in pandas for further analysis.</a:t>
            </a:r>
          </a:p>
          <a:p>
            <a:pPr lvl="1">
              <a:lnSpc>
                <a:spcPct val="100000"/>
              </a:lnSpc>
              <a:spcBef>
                <a:spcPts val="1400"/>
              </a:spcBef>
            </a:pPr>
            <a:r>
              <a:rPr lang="en-IN" sz="1000" dirty="0">
                <a:solidFill>
                  <a:schemeClr val="bg2">
                    <a:lumMod val="50000"/>
                  </a:schemeClr>
                </a:solidFill>
                <a:latin typeface="Abadi"/>
              </a:rPr>
              <a:t>Since the data identified from the API was more filled with identification numbers , I used the API again to get the required information about the launches using the IDs given for each launch to get more info on Booster name,Payloads,launch </a:t>
            </a:r>
            <a:r>
              <a:rPr lang="en-IN" sz="1000" dirty="0" err="1">
                <a:solidFill>
                  <a:schemeClr val="bg2">
                    <a:lumMod val="50000"/>
                  </a:schemeClr>
                </a:solidFill>
                <a:latin typeface="Abadi"/>
              </a:rPr>
              <a:t>pads,flight</a:t>
            </a:r>
            <a:r>
              <a:rPr lang="en-IN" sz="1000" dirty="0">
                <a:solidFill>
                  <a:schemeClr val="bg2">
                    <a:lumMod val="50000"/>
                  </a:schemeClr>
                </a:solidFill>
                <a:latin typeface="Abadi"/>
              </a:rPr>
              <a:t> </a:t>
            </a:r>
            <a:r>
              <a:rPr lang="en-IN" sz="1000" dirty="0" err="1">
                <a:solidFill>
                  <a:schemeClr val="bg2">
                    <a:lumMod val="50000"/>
                  </a:schemeClr>
                </a:solidFill>
                <a:latin typeface="Abadi"/>
              </a:rPr>
              <a:t>numbers,Successful</a:t>
            </a:r>
            <a:r>
              <a:rPr lang="en-IN" sz="1000" dirty="0">
                <a:solidFill>
                  <a:schemeClr val="bg2">
                    <a:lumMod val="50000"/>
                  </a:schemeClr>
                </a:solidFill>
                <a:latin typeface="Abadi"/>
              </a:rPr>
              <a:t> launches and launch sites for falcon 9.</a:t>
            </a:r>
          </a:p>
          <a:p>
            <a:pPr>
              <a:lnSpc>
                <a:spcPct val="120000"/>
              </a:lnSpc>
              <a:spcBef>
                <a:spcPts val="1400"/>
              </a:spcBef>
            </a:pPr>
            <a:r>
              <a:rPr lang="en-US" sz="1050" dirty="0">
                <a:solidFill>
                  <a:schemeClr val="accent3">
                    <a:lumMod val="25000"/>
                  </a:schemeClr>
                </a:solidFill>
                <a:latin typeface="Abadi"/>
              </a:rPr>
              <a:t>Perform data wrangling</a:t>
            </a:r>
          </a:p>
          <a:p>
            <a:pPr lvl="1">
              <a:lnSpc>
                <a:spcPct val="120000"/>
              </a:lnSpc>
              <a:spcBef>
                <a:spcPts val="1400"/>
              </a:spcBef>
            </a:pPr>
            <a:r>
              <a:rPr lang="en-US" sz="1000" dirty="0">
                <a:solidFill>
                  <a:schemeClr val="bg2">
                    <a:lumMod val="50000"/>
                  </a:schemeClr>
                </a:solidFill>
                <a:latin typeface="Abadi"/>
              </a:rPr>
              <a:t>Calculated the number of launches on each SpaceX launch facilities and tried to find out how many launches are done. Also, the number of occurrences of each orbit taken in to account.</a:t>
            </a:r>
          </a:p>
          <a:p>
            <a:pPr lvl="1">
              <a:lnSpc>
                <a:spcPct val="120000"/>
              </a:lnSpc>
              <a:spcBef>
                <a:spcPts val="1400"/>
              </a:spcBef>
            </a:pPr>
            <a:r>
              <a:rPr lang="en-US" sz="1000" dirty="0">
                <a:solidFill>
                  <a:schemeClr val="bg2">
                    <a:lumMod val="50000"/>
                  </a:schemeClr>
                </a:solidFill>
                <a:latin typeface="Abadi"/>
              </a:rPr>
              <a:t> Categorized the outcomes for each orbit based on Outcome columns then categorized the outcome CLASS 0 or 1 based on the success and failed outcomes.</a:t>
            </a:r>
          </a:p>
          <a:p>
            <a:pPr>
              <a:lnSpc>
                <a:spcPct val="120000"/>
              </a:lnSpc>
              <a:spcBef>
                <a:spcPts val="1400"/>
              </a:spcBef>
            </a:pPr>
            <a:r>
              <a:rPr lang="en-US" sz="105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900" dirty="0">
                <a:solidFill>
                  <a:schemeClr val="accent3">
                    <a:lumMod val="25000"/>
                  </a:schemeClr>
                </a:solidFill>
                <a:latin typeface="Abadi"/>
              </a:rPr>
              <a:t>Found interesting insights on data like unique launch </a:t>
            </a:r>
            <a:r>
              <a:rPr lang="en-US" sz="900" dirty="0" err="1">
                <a:solidFill>
                  <a:schemeClr val="accent3">
                    <a:lumMod val="25000"/>
                  </a:schemeClr>
                </a:solidFill>
                <a:latin typeface="Abadi"/>
              </a:rPr>
              <a:t>sites,last</a:t>
            </a:r>
            <a:r>
              <a:rPr lang="en-US" sz="900" dirty="0">
                <a:solidFill>
                  <a:schemeClr val="accent3">
                    <a:lumMod val="25000"/>
                  </a:schemeClr>
                </a:solidFill>
                <a:latin typeface="Abadi"/>
              </a:rPr>
              <a:t> successful launch date, what are the total payload-mass carried by falcon 9 and </a:t>
            </a:r>
            <a:r>
              <a:rPr lang="en-US" sz="900" dirty="0" err="1">
                <a:solidFill>
                  <a:schemeClr val="accent3">
                    <a:lumMod val="25000"/>
                  </a:schemeClr>
                </a:solidFill>
                <a:latin typeface="Abadi"/>
              </a:rPr>
              <a:t>analysed</a:t>
            </a:r>
            <a:r>
              <a:rPr lang="en-US" sz="900" dirty="0">
                <a:solidFill>
                  <a:schemeClr val="accent3">
                    <a:lumMod val="25000"/>
                  </a:schemeClr>
                </a:solidFill>
                <a:latin typeface="Abadi"/>
              </a:rPr>
              <a:t> the booster versions used,</a:t>
            </a:r>
          </a:p>
          <a:p>
            <a:pPr>
              <a:lnSpc>
                <a:spcPct val="120000"/>
              </a:lnSpc>
              <a:spcBef>
                <a:spcPts val="1400"/>
              </a:spcBef>
            </a:pPr>
            <a:r>
              <a:rPr lang="en-US" sz="1050" dirty="0">
                <a:solidFill>
                  <a:schemeClr val="accent3">
                    <a:lumMod val="25000"/>
                  </a:schemeClr>
                </a:solidFill>
                <a:latin typeface="Abadi"/>
              </a:rPr>
              <a:t>Perform interactive visual analytics using Folium and </a:t>
            </a:r>
            <a:r>
              <a:rPr lang="en-US" sz="1050" dirty="0" err="1">
                <a:solidFill>
                  <a:schemeClr val="accent3">
                    <a:lumMod val="25000"/>
                  </a:schemeClr>
                </a:solidFill>
                <a:latin typeface="Abadi"/>
              </a:rPr>
              <a:t>Plotly</a:t>
            </a:r>
            <a:r>
              <a:rPr lang="en-US" sz="1050" dirty="0">
                <a:solidFill>
                  <a:schemeClr val="accent3">
                    <a:lumMod val="25000"/>
                  </a:schemeClr>
                </a:solidFill>
                <a:latin typeface="Abadi"/>
              </a:rPr>
              <a:t> Dash</a:t>
            </a:r>
          </a:p>
          <a:p>
            <a:pPr lvl="1">
              <a:lnSpc>
                <a:spcPct val="120000"/>
              </a:lnSpc>
              <a:spcBef>
                <a:spcPts val="1400"/>
              </a:spcBef>
            </a:pPr>
            <a:r>
              <a:rPr lang="en-US" sz="1000" dirty="0">
                <a:solidFill>
                  <a:schemeClr val="bg2">
                    <a:lumMod val="50000"/>
                  </a:schemeClr>
                </a:solidFill>
                <a:latin typeface="Abadi"/>
              </a:rPr>
              <a:t>Plotted the sites using folium maps by clustering the outcomes and launch sites and identified if a particular site is nearest to roads, railways and coast line.</a:t>
            </a:r>
          </a:p>
          <a:p>
            <a:pPr lvl="1">
              <a:lnSpc>
                <a:spcPct val="120000"/>
              </a:lnSpc>
              <a:spcBef>
                <a:spcPts val="1400"/>
              </a:spcBef>
            </a:pPr>
            <a:r>
              <a:rPr lang="en-US" sz="1000" dirty="0">
                <a:solidFill>
                  <a:schemeClr val="bg2">
                    <a:lumMod val="50000"/>
                  </a:schemeClr>
                </a:solidFill>
                <a:latin typeface="Abadi"/>
              </a:rPr>
              <a:t>Plotted the findings in an interactive dashboard and presented the findings.</a:t>
            </a:r>
          </a:p>
          <a:p>
            <a:pPr>
              <a:lnSpc>
                <a:spcPct val="120000"/>
              </a:lnSpc>
              <a:spcBef>
                <a:spcPts val="1400"/>
              </a:spcBef>
            </a:pPr>
            <a:r>
              <a:rPr lang="en-US" sz="1050" dirty="0">
                <a:solidFill>
                  <a:schemeClr val="accent3">
                    <a:lumMod val="25000"/>
                  </a:schemeClr>
                </a:solidFill>
                <a:latin typeface="Abadi"/>
              </a:rPr>
              <a:t>Perform predictive analysis using classification models</a:t>
            </a:r>
          </a:p>
          <a:p>
            <a:pPr lvl="1">
              <a:lnSpc>
                <a:spcPct val="120000"/>
              </a:lnSpc>
              <a:spcBef>
                <a:spcPts val="1400"/>
              </a:spcBef>
            </a:pPr>
            <a:r>
              <a:rPr lang="en-US" sz="1000" dirty="0">
                <a:solidFill>
                  <a:schemeClr val="bg2">
                    <a:lumMod val="50000"/>
                  </a:schemeClr>
                </a:solidFill>
                <a:latin typeface="Abadi"/>
              </a:rPr>
              <a:t>Used multiple methodologies like </a:t>
            </a:r>
            <a:r>
              <a:rPr lang="en-US" sz="1000" dirty="0" err="1">
                <a:solidFill>
                  <a:schemeClr val="bg2">
                    <a:lumMod val="50000"/>
                  </a:schemeClr>
                </a:solidFill>
                <a:latin typeface="Abadi"/>
              </a:rPr>
              <a:t>GridSearch</a:t>
            </a:r>
            <a:r>
              <a:rPr lang="en-US" sz="1000" dirty="0">
                <a:solidFill>
                  <a:schemeClr val="bg2">
                    <a:lumMod val="50000"/>
                  </a:schemeClr>
                </a:solidFill>
                <a:latin typeface="Abadi"/>
              </a:rPr>
              <a:t> with  Decision Tree classifier, KNN,SVM and found the best score by fitting the </a:t>
            </a:r>
            <a:r>
              <a:rPr lang="en-US" sz="1000" dirty="0" err="1">
                <a:solidFill>
                  <a:schemeClr val="bg2">
                    <a:lumMod val="50000"/>
                  </a:schemeClr>
                </a:solidFill>
                <a:latin typeface="Abadi"/>
              </a:rPr>
              <a:t>splitted</a:t>
            </a:r>
            <a:r>
              <a:rPr lang="en-US" sz="1000" dirty="0">
                <a:solidFill>
                  <a:schemeClr val="bg2">
                    <a:lumMod val="50000"/>
                  </a:schemeClr>
                </a:solidFill>
                <a:latin typeface="Abadi"/>
              </a:rPr>
              <a:t> training and test data .</a:t>
            </a:r>
          </a:p>
          <a:p>
            <a:pPr>
              <a:lnSpc>
                <a:spcPct val="120000"/>
              </a:lnSpc>
              <a:spcBef>
                <a:spcPts val="1400"/>
              </a:spcBef>
            </a:pPr>
            <a:endParaRPr lang="en-US" sz="105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6078" y="1253331"/>
            <a:ext cx="10515600" cy="3684429"/>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to analyze was available in the SpaceX website from </a:t>
            </a:r>
            <a:r>
              <a:rPr lang="en-US" sz="2000" dirty="0" err="1">
                <a:solidFill>
                  <a:schemeClr val="accent3">
                    <a:lumMod val="25000"/>
                  </a:schemeClr>
                </a:solidFill>
                <a:latin typeface="Abadi" panose="020B0604020104020204" pitchFamily="34" charset="0"/>
              </a:rPr>
              <a:t>Url</a:t>
            </a:r>
            <a:r>
              <a:rPr lang="en-US" sz="2000" dirty="0">
                <a:solidFill>
                  <a:schemeClr val="accent3">
                    <a:lumMod val="25000"/>
                  </a:schemeClr>
                </a:solidFill>
                <a:latin typeface="Abadi" panose="020B0604020104020204" pitchFamily="34" charset="0"/>
              </a:rPr>
              <a:t> </a:t>
            </a:r>
            <a:r>
              <a:rPr lang="en-US" sz="2000" b="1" dirty="0" err="1">
                <a:solidFill>
                  <a:schemeClr val="accent3">
                    <a:lumMod val="25000"/>
                  </a:schemeClr>
                </a:solidFill>
                <a:latin typeface="Abadi" panose="020B0604020104020204" pitchFamily="34" charset="0"/>
              </a:rPr>
              <a:t>spacex_url</a:t>
            </a:r>
            <a:r>
              <a:rPr lang="en-US" sz="2000" b="1" dirty="0">
                <a:solidFill>
                  <a:schemeClr val="accent3">
                    <a:lumMod val="25000"/>
                  </a:schemeClr>
                </a:solidFill>
                <a:latin typeface="Abadi" panose="020B0604020104020204" pitchFamily="34" charset="0"/>
              </a:rPr>
              <a:t>="https://api.spacexdata.com/v4/launches/past"</a:t>
            </a:r>
          </a:p>
          <a:p>
            <a:pPr>
              <a:lnSpc>
                <a:spcPct val="100000"/>
              </a:lnSpc>
              <a:spcBef>
                <a:spcPts val="1400"/>
              </a:spcBef>
            </a:pPr>
            <a:r>
              <a:rPr lang="en-US" sz="2000" dirty="0">
                <a:solidFill>
                  <a:schemeClr val="accent3">
                    <a:lumMod val="25000"/>
                  </a:schemeClr>
                </a:solidFill>
                <a:latin typeface="Abadi" panose="020B0604020104020204" pitchFamily="34" charset="0"/>
              </a:rPr>
              <a:t>Using REST API , using web scraping, data is downloaded in JSON format. To check the response using the below code</a:t>
            </a:r>
          </a:p>
          <a:p>
            <a:pPr lvl="1">
              <a:lnSpc>
                <a:spcPct val="100000"/>
              </a:lnSpc>
              <a:spcBef>
                <a:spcPts val="1400"/>
              </a:spcBef>
            </a:pPr>
            <a:r>
              <a:rPr lang="en-US" sz="1600" dirty="0">
                <a:solidFill>
                  <a:schemeClr val="accent3">
                    <a:lumMod val="25000"/>
                  </a:schemeClr>
                </a:solidFill>
                <a:latin typeface="Abadi" panose="020B0604020104020204" pitchFamily="34" charset="0"/>
              </a:rPr>
              <a:t>response = </a:t>
            </a:r>
            <a:r>
              <a:rPr lang="en-US" sz="1600" dirty="0" err="1">
                <a:solidFill>
                  <a:schemeClr val="accent3">
                    <a:lumMod val="25000"/>
                  </a:schemeClr>
                </a:solidFill>
                <a:latin typeface="Abadi" panose="020B0604020104020204" pitchFamily="34" charset="0"/>
              </a:rPr>
              <a:t>requests.get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spacex_url</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Since the data had lots of Identification numbers, I used the API again to information on columns like </a:t>
            </a:r>
            <a:r>
              <a:rPr lang="en-IN" sz="2000" dirty="0">
                <a:solidFill>
                  <a:schemeClr val="accent3">
                    <a:lumMod val="25000"/>
                  </a:schemeClr>
                </a:solidFill>
                <a:latin typeface="Abadi" panose="020B0604020104020204" pitchFamily="34" charset="0"/>
              </a:rPr>
              <a:t>rocket, payloads, launchpad, and cores.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IN" sz="1600" dirty="0">
                <a:hlinkClick r:id="rId3"/>
              </a:rPr>
              <a:t>CapstoneSpacex_Flacon9Prediction/</a:t>
            </a:r>
            <a:r>
              <a:rPr lang="en-IN" sz="1600" dirty="0" err="1">
                <a:hlinkClick r:id="rId3"/>
              </a:rPr>
              <a:t>jupyter</a:t>
            </a:r>
            <a:r>
              <a:rPr lang="en-IN" sz="1600" dirty="0">
                <a:hlinkClick r:id="rId3"/>
              </a:rPr>
              <a:t>-labs-</a:t>
            </a:r>
            <a:r>
              <a:rPr lang="en-IN" sz="1600" dirty="0" err="1">
                <a:hlinkClick r:id="rId3"/>
              </a:rPr>
              <a:t>spacex</a:t>
            </a:r>
            <a:r>
              <a:rPr lang="en-IN" sz="1600" dirty="0">
                <a:hlinkClick r:id="rId3"/>
              </a:rPr>
              <a:t>-data-collection-</a:t>
            </a:r>
            <a:r>
              <a:rPr lang="en-IN" sz="1600" dirty="0" err="1">
                <a:hlinkClick r:id="rId3"/>
              </a:rPr>
              <a:t>api.ipynb</a:t>
            </a:r>
            <a:r>
              <a:rPr lang="en-IN" sz="1600" dirty="0">
                <a:hlinkClick r:id="rId3"/>
              </a:rPr>
              <a:t> at main · vathson20/CapstoneSpacex_Flacon9Prediction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C4CC228-8FAF-6985-8CB7-AE2EE316EBC5}"/>
              </a:ext>
            </a:extLst>
          </p:cNvPr>
          <p:cNvSpPr/>
          <p:nvPr/>
        </p:nvSpPr>
        <p:spPr>
          <a:xfrm>
            <a:off x="6184916" y="2339340"/>
            <a:ext cx="1805940" cy="10896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BA95281-0F7E-C3A6-8EC1-994B5AA6CB91}"/>
              </a:ext>
            </a:extLst>
          </p:cNvPr>
          <p:cNvSpPr/>
          <p:nvPr/>
        </p:nvSpPr>
        <p:spPr>
          <a:xfrm>
            <a:off x="9263396" y="2339340"/>
            <a:ext cx="1805940" cy="10896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AF2A21F-2446-D846-C15A-B839BBE3402E}"/>
              </a:ext>
            </a:extLst>
          </p:cNvPr>
          <p:cNvSpPr/>
          <p:nvPr/>
        </p:nvSpPr>
        <p:spPr>
          <a:xfrm>
            <a:off x="6188053" y="4133589"/>
            <a:ext cx="1805940" cy="10896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FCF68-0A52-946A-CEA0-5D9961A4EE00}"/>
              </a:ext>
            </a:extLst>
          </p:cNvPr>
          <p:cNvSpPr/>
          <p:nvPr/>
        </p:nvSpPr>
        <p:spPr>
          <a:xfrm>
            <a:off x="9263396" y="4133589"/>
            <a:ext cx="1805940" cy="10896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B83C5E31-E28A-A890-8AE3-0C3E1DF5207F}"/>
              </a:ext>
            </a:extLst>
          </p:cNvPr>
          <p:cNvCxnSpPr>
            <a:cxnSpLocks/>
            <a:stCxn id="2" idx="3"/>
          </p:cNvCxnSpPr>
          <p:nvPr/>
        </p:nvCxnSpPr>
        <p:spPr>
          <a:xfrm>
            <a:off x="7990856" y="2884170"/>
            <a:ext cx="119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697FF4-3DCC-BC51-6438-42CD178C5A5D}"/>
              </a:ext>
            </a:extLst>
          </p:cNvPr>
          <p:cNvCxnSpPr>
            <a:cxnSpLocks/>
            <a:stCxn id="7" idx="2"/>
            <a:endCxn id="9" idx="0"/>
          </p:cNvCxnSpPr>
          <p:nvPr/>
        </p:nvCxnSpPr>
        <p:spPr>
          <a:xfrm>
            <a:off x="10166366" y="3429000"/>
            <a:ext cx="0" cy="7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7FB9A5-0CD2-C4A3-9C5F-F333447F0770}"/>
              </a:ext>
            </a:extLst>
          </p:cNvPr>
          <p:cNvCxnSpPr>
            <a:cxnSpLocks/>
            <a:endCxn id="8" idx="3"/>
          </p:cNvCxnSpPr>
          <p:nvPr/>
        </p:nvCxnSpPr>
        <p:spPr>
          <a:xfrm flipH="1">
            <a:off x="7993993" y="4678419"/>
            <a:ext cx="1272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A35BCE-3082-6881-535F-FFE3CF11C93A}"/>
              </a:ext>
            </a:extLst>
          </p:cNvPr>
          <p:cNvSpPr txBox="1"/>
          <p:nvPr/>
        </p:nvSpPr>
        <p:spPr>
          <a:xfrm>
            <a:off x="10166366" y="3550245"/>
            <a:ext cx="1056608" cy="276999"/>
          </a:xfrm>
          <a:prstGeom prst="rect">
            <a:avLst/>
          </a:prstGeom>
          <a:noFill/>
        </p:spPr>
        <p:txBody>
          <a:bodyPr wrap="square" rtlCol="0">
            <a:spAutoFit/>
          </a:bodyPr>
          <a:lstStyle/>
          <a:p>
            <a:r>
              <a:rPr lang="en-IN" sz="1200" dirty="0"/>
              <a:t>Processing</a:t>
            </a:r>
          </a:p>
        </p:txBody>
      </p:sp>
      <p:sp>
        <p:nvSpPr>
          <p:cNvPr id="20" name="TextBox 19">
            <a:extLst>
              <a:ext uri="{FF2B5EF4-FFF2-40B4-BE49-F238E27FC236}">
                <a16:creationId xmlns:a16="http://schemas.microsoft.com/office/drawing/2014/main" id="{E7BD1056-C976-0EFE-9949-2C305CBC51D6}"/>
              </a:ext>
            </a:extLst>
          </p:cNvPr>
          <p:cNvSpPr txBox="1"/>
          <p:nvPr/>
        </p:nvSpPr>
        <p:spPr>
          <a:xfrm>
            <a:off x="8277892" y="2634278"/>
            <a:ext cx="1056608" cy="461665"/>
          </a:xfrm>
          <a:prstGeom prst="rect">
            <a:avLst/>
          </a:prstGeom>
          <a:noFill/>
        </p:spPr>
        <p:txBody>
          <a:bodyPr wrap="square" rtlCol="0">
            <a:spAutoFit/>
          </a:bodyPr>
          <a:lstStyle/>
          <a:p>
            <a:r>
              <a:rPr lang="en-IN" sz="1200" dirty="0"/>
              <a:t>REST Call – Get request</a:t>
            </a:r>
          </a:p>
        </p:txBody>
      </p:sp>
      <p:sp>
        <p:nvSpPr>
          <p:cNvPr id="21" name="TextBox 20">
            <a:extLst>
              <a:ext uri="{FF2B5EF4-FFF2-40B4-BE49-F238E27FC236}">
                <a16:creationId xmlns:a16="http://schemas.microsoft.com/office/drawing/2014/main" id="{F75D4D0D-C34C-C841-1FA4-21D6FB4FCDFC}"/>
              </a:ext>
            </a:extLst>
          </p:cNvPr>
          <p:cNvSpPr txBox="1"/>
          <p:nvPr/>
        </p:nvSpPr>
        <p:spPr>
          <a:xfrm>
            <a:off x="9479328" y="4539919"/>
            <a:ext cx="1495725" cy="276999"/>
          </a:xfrm>
          <a:prstGeom prst="rect">
            <a:avLst/>
          </a:prstGeom>
          <a:noFill/>
        </p:spPr>
        <p:txBody>
          <a:bodyPr wrap="square" rtlCol="0">
            <a:spAutoFit/>
          </a:bodyPr>
          <a:lstStyle/>
          <a:p>
            <a:r>
              <a:rPr lang="en-IN" sz="1200" dirty="0" err="1"/>
              <a:t>Response,,content</a:t>
            </a:r>
            <a:endParaRPr lang="en-IN" sz="1200" dirty="0"/>
          </a:p>
        </p:txBody>
      </p:sp>
      <p:sp>
        <p:nvSpPr>
          <p:cNvPr id="22" name="TextBox 21">
            <a:extLst>
              <a:ext uri="{FF2B5EF4-FFF2-40B4-BE49-F238E27FC236}">
                <a16:creationId xmlns:a16="http://schemas.microsoft.com/office/drawing/2014/main" id="{5E13BA24-4F70-41D9-79B6-08A81A99B293}"/>
              </a:ext>
            </a:extLst>
          </p:cNvPr>
          <p:cNvSpPr txBox="1"/>
          <p:nvPr/>
        </p:nvSpPr>
        <p:spPr>
          <a:xfrm>
            <a:off x="6543056" y="2653337"/>
            <a:ext cx="1056608" cy="461665"/>
          </a:xfrm>
          <a:prstGeom prst="rect">
            <a:avLst/>
          </a:prstGeom>
          <a:noFill/>
        </p:spPr>
        <p:txBody>
          <a:bodyPr wrap="square" rtlCol="0">
            <a:spAutoFit/>
          </a:bodyPr>
          <a:lstStyle/>
          <a:p>
            <a:r>
              <a:rPr lang="en-IN" sz="1200" dirty="0"/>
              <a:t>Python API request URL</a:t>
            </a:r>
          </a:p>
        </p:txBody>
      </p:sp>
      <p:sp>
        <p:nvSpPr>
          <p:cNvPr id="23" name="TextBox 22">
            <a:extLst>
              <a:ext uri="{FF2B5EF4-FFF2-40B4-BE49-F238E27FC236}">
                <a16:creationId xmlns:a16="http://schemas.microsoft.com/office/drawing/2014/main" id="{E9C879E3-2B59-055E-EACC-679B90A22C06}"/>
              </a:ext>
            </a:extLst>
          </p:cNvPr>
          <p:cNvSpPr txBox="1"/>
          <p:nvPr/>
        </p:nvSpPr>
        <p:spPr>
          <a:xfrm>
            <a:off x="9702513" y="2662567"/>
            <a:ext cx="1056608" cy="276999"/>
          </a:xfrm>
          <a:prstGeom prst="rect">
            <a:avLst/>
          </a:prstGeom>
          <a:noFill/>
        </p:spPr>
        <p:txBody>
          <a:bodyPr wrap="square" rtlCol="0">
            <a:spAutoFit/>
          </a:bodyPr>
          <a:lstStyle/>
          <a:p>
            <a:r>
              <a:rPr lang="en-IN" sz="1200" dirty="0"/>
              <a:t>SPCEX URL</a:t>
            </a:r>
          </a:p>
        </p:txBody>
      </p:sp>
      <p:sp>
        <p:nvSpPr>
          <p:cNvPr id="24" name="TextBox 23">
            <a:extLst>
              <a:ext uri="{FF2B5EF4-FFF2-40B4-BE49-F238E27FC236}">
                <a16:creationId xmlns:a16="http://schemas.microsoft.com/office/drawing/2014/main" id="{FD691B9E-0EB2-C880-EA5D-DFEDD4D2668A}"/>
              </a:ext>
            </a:extLst>
          </p:cNvPr>
          <p:cNvSpPr txBox="1"/>
          <p:nvPr/>
        </p:nvSpPr>
        <p:spPr>
          <a:xfrm>
            <a:off x="8226595" y="4319827"/>
            <a:ext cx="1056608" cy="276999"/>
          </a:xfrm>
          <a:prstGeom prst="rect">
            <a:avLst/>
          </a:prstGeom>
          <a:noFill/>
        </p:spPr>
        <p:txBody>
          <a:bodyPr wrap="square" rtlCol="0">
            <a:spAutoFit/>
          </a:bodyPr>
          <a:lstStyle/>
          <a:p>
            <a:r>
              <a:rPr lang="en-IN" sz="1200" dirty="0"/>
              <a:t>JSON</a:t>
            </a:r>
          </a:p>
        </p:txBody>
      </p:sp>
      <p:sp>
        <p:nvSpPr>
          <p:cNvPr id="25" name="TextBox 24">
            <a:extLst>
              <a:ext uri="{FF2B5EF4-FFF2-40B4-BE49-F238E27FC236}">
                <a16:creationId xmlns:a16="http://schemas.microsoft.com/office/drawing/2014/main" id="{DC488562-BBDD-B7EC-5F54-F370F25BD0CC}"/>
              </a:ext>
            </a:extLst>
          </p:cNvPr>
          <p:cNvSpPr txBox="1"/>
          <p:nvPr/>
        </p:nvSpPr>
        <p:spPr>
          <a:xfrm>
            <a:off x="6712755" y="4447586"/>
            <a:ext cx="1056608" cy="276999"/>
          </a:xfrm>
          <a:prstGeom prst="rect">
            <a:avLst/>
          </a:prstGeom>
          <a:noFill/>
        </p:spPr>
        <p:txBody>
          <a:bodyPr wrap="square" rtlCol="0">
            <a:spAutoFit/>
          </a:bodyPr>
          <a:lstStyle/>
          <a:p>
            <a:r>
              <a:rPr lang="en-IN" sz="1200" dirty="0"/>
              <a:t>JSON output</a:t>
            </a:r>
          </a:p>
        </p:txBody>
      </p:sp>
      <p:sp>
        <p:nvSpPr>
          <p:cNvPr id="27" name="TextBox 26">
            <a:extLst>
              <a:ext uri="{FF2B5EF4-FFF2-40B4-BE49-F238E27FC236}">
                <a16:creationId xmlns:a16="http://schemas.microsoft.com/office/drawing/2014/main" id="{CB33D44C-BC36-E274-1D6C-0037C44BF815}"/>
              </a:ext>
            </a:extLst>
          </p:cNvPr>
          <p:cNvSpPr txBox="1"/>
          <p:nvPr/>
        </p:nvSpPr>
        <p:spPr>
          <a:xfrm>
            <a:off x="8144572" y="4670099"/>
            <a:ext cx="1056608" cy="461665"/>
          </a:xfrm>
          <a:prstGeom prst="rect">
            <a:avLst/>
          </a:prstGeom>
          <a:noFill/>
        </p:spPr>
        <p:txBody>
          <a:bodyPr wrap="square" rtlCol="0">
            <a:spAutoFit/>
          </a:bodyPr>
          <a:lstStyle/>
          <a:p>
            <a:r>
              <a:rPr lang="en-IN" sz="1200" dirty="0"/>
              <a:t>Response code : 200</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r>
              <a:rPr lang="en-IN" sz="1600" dirty="0">
                <a:hlinkClick r:id="rId3"/>
              </a:rPr>
              <a:t>CapstoneSpacex_Flacon9Prediction/</a:t>
            </a:r>
            <a:r>
              <a:rPr lang="en-IN" sz="1600" dirty="0" err="1">
                <a:hlinkClick r:id="rId3"/>
              </a:rPr>
              <a:t>jupyter</a:t>
            </a:r>
            <a:r>
              <a:rPr lang="en-IN" sz="1600" dirty="0">
                <a:hlinkClick r:id="rId3"/>
              </a:rPr>
              <a:t>-labs-</a:t>
            </a:r>
            <a:r>
              <a:rPr lang="en-IN" sz="1600" dirty="0" err="1">
                <a:hlinkClick r:id="rId3"/>
              </a:rPr>
              <a:t>webscraping</a:t>
            </a:r>
            <a:r>
              <a:rPr lang="en-IN" sz="1600" dirty="0">
                <a:hlinkClick r:id="rId3"/>
              </a:rPr>
              <a:t> .</a:t>
            </a:r>
            <a:r>
              <a:rPr lang="en-IN" sz="1600" dirty="0" err="1">
                <a:hlinkClick r:id="rId3"/>
              </a:rPr>
              <a:t>ipynb</a:t>
            </a:r>
            <a:r>
              <a:rPr lang="en-IN" sz="1600" dirty="0">
                <a:hlinkClick r:id="rId3"/>
              </a:rPr>
              <a:t> at main · vathson20/CapstoneSpacex_Flacon9Prediction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701540" y="1792288"/>
            <a:ext cx="666972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C1E8837B-FD84-0CE0-A3F6-CD5361832A85}"/>
              </a:ext>
            </a:extLst>
          </p:cNvPr>
          <p:cNvSpPr/>
          <p:nvPr/>
        </p:nvSpPr>
        <p:spPr>
          <a:xfrm>
            <a:off x="4849342" y="2339340"/>
            <a:ext cx="1805940" cy="9372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dirty="0"/>
              <a:t>GET Request to wiki URL</a:t>
            </a:r>
          </a:p>
        </p:txBody>
      </p:sp>
      <p:sp>
        <p:nvSpPr>
          <p:cNvPr id="7" name="Rectangle 6">
            <a:extLst>
              <a:ext uri="{FF2B5EF4-FFF2-40B4-BE49-F238E27FC236}">
                <a16:creationId xmlns:a16="http://schemas.microsoft.com/office/drawing/2014/main" id="{A62C5236-1F1D-3A2F-E919-795C63EE9B7B}"/>
              </a:ext>
            </a:extLst>
          </p:cNvPr>
          <p:cNvSpPr/>
          <p:nvPr/>
        </p:nvSpPr>
        <p:spPr>
          <a:xfrm>
            <a:off x="7880267" y="2384537"/>
            <a:ext cx="1805940" cy="9372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dirty="0"/>
              <a:t>Static Wiki URL</a:t>
            </a:r>
          </a:p>
        </p:txBody>
      </p:sp>
      <p:cxnSp>
        <p:nvCxnSpPr>
          <p:cNvPr id="9" name="Straight Arrow Connector 8">
            <a:extLst>
              <a:ext uri="{FF2B5EF4-FFF2-40B4-BE49-F238E27FC236}">
                <a16:creationId xmlns:a16="http://schemas.microsoft.com/office/drawing/2014/main" id="{FCBBFF69-5104-4D71-391F-0B1F17878962}"/>
              </a:ext>
            </a:extLst>
          </p:cNvPr>
          <p:cNvCxnSpPr>
            <a:cxnSpLocks/>
          </p:cNvCxnSpPr>
          <p:nvPr/>
        </p:nvCxnSpPr>
        <p:spPr>
          <a:xfrm>
            <a:off x="6655282" y="2801210"/>
            <a:ext cx="1191244" cy="6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CF08EB-0C32-95D7-B993-8BE3C78C3570}"/>
              </a:ext>
            </a:extLst>
          </p:cNvPr>
          <p:cNvSpPr txBox="1"/>
          <p:nvPr/>
        </p:nvSpPr>
        <p:spPr>
          <a:xfrm>
            <a:off x="6823659" y="2492466"/>
            <a:ext cx="1056608" cy="276999"/>
          </a:xfrm>
          <a:prstGeom prst="rect">
            <a:avLst/>
          </a:prstGeom>
          <a:noFill/>
        </p:spPr>
        <p:txBody>
          <a:bodyPr wrap="square" rtlCol="0">
            <a:spAutoFit/>
          </a:bodyPr>
          <a:lstStyle/>
          <a:p>
            <a:r>
              <a:rPr lang="en-IN" sz="1200" dirty="0"/>
              <a:t>Get request</a:t>
            </a:r>
          </a:p>
        </p:txBody>
      </p:sp>
      <p:sp>
        <p:nvSpPr>
          <p:cNvPr id="13" name="TextBox 12">
            <a:extLst>
              <a:ext uri="{FF2B5EF4-FFF2-40B4-BE49-F238E27FC236}">
                <a16:creationId xmlns:a16="http://schemas.microsoft.com/office/drawing/2014/main" id="{EAF56718-5B3B-7B93-313C-A1C471B31052}"/>
              </a:ext>
            </a:extLst>
          </p:cNvPr>
          <p:cNvSpPr txBox="1"/>
          <p:nvPr/>
        </p:nvSpPr>
        <p:spPr>
          <a:xfrm>
            <a:off x="8930639" y="3691967"/>
            <a:ext cx="1439029" cy="646331"/>
          </a:xfrm>
          <a:prstGeom prst="rect">
            <a:avLst/>
          </a:prstGeom>
          <a:noFill/>
        </p:spPr>
        <p:txBody>
          <a:bodyPr wrap="square" rtlCol="0">
            <a:spAutoFit/>
          </a:bodyPr>
          <a:lstStyle/>
          <a:p>
            <a:r>
              <a:rPr lang="en-IN" sz="1200" dirty="0"/>
              <a:t>HTML Parser using Beautiful Soup object</a:t>
            </a:r>
          </a:p>
        </p:txBody>
      </p:sp>
      <p:sp>
        <p:nvSpPr>
          <p:cNvPr id="16" name="Rectangle 15">
            <a:extLst>
              <a:ext uri="{FF2B5EF4-FFF2-40B4-BE49-F238E27FC236}">
                <a16:creationId xmlns:a16="http://schemas.microsoft.com/office/drawing/2014/main" id="{CDAA4896-F3BA-7CC1-B0F0-2BE8FB73FC9E}"/>
              </a:ext>
            </a:extLst>
          </p:cNvPr>
          <p:cNvSpPr/>
          <p:nvPr/>
        </p:nvSpPr>
        <p:spPr>
          <a:xfrm>
            <a:off x="9551552" y="4286130"/>
            <a:ext cx="1805940" cy="9372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1600" dirty="0"/>
              <a:t>Extract Tables using HTML headers using soup object</a:t>
            </a:r>
          </a:p>
        </p:txBody>
      </p:sp>
      <p:cxnSp>
        <p:nvCxnSpPr>
          <p:cNvPr id="17" name="Straight Arrow Connector 16">
            <a:extLst>
              <a:ext uri="{FF2B5EF4-FFF2-40B4-BE49-F238E27FC236}">
                <a16:creationId xmlns:a16="http://schemas.microsoft.com/office/drawing/2014/main" id="{9C5C61CF-81ED-5EB0-B302-8E0F023F4E61}"/>
              </a:ext>
            </a:extLst>
          </p:cNvPr>
          <p:cNvCxnSpPr>
            <a:cxnSpLocks/>
            <a:stCxn id="7" idx="3"/>
          </p:cNvCxnSpPr>
          <p:nvPr/>
        </p:nvCxnSpPr>
        <p:spPr>
          <a:xfrm>
            <a:off x="9686207" y="2853167"/>
            <a:ext cx="459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D522BE-D323-065F-4041-86382E3C0D1D}"/>
              </a:ext>
            </a:extLst>
          </p:cNvPr>
          <p:cNvCxnSpPr>
            <a:cxnSpLocks/>
          </p:cNvCxnSpPr>
          <p:nvPr/>
        </p:nvCxnSpPr>
        <p:spPr>
          <a:xfrm>
            <a:off x="10454522" y="3531180"/>
            <a:ext cx="0" cy="72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3CF6FE-B778-5FA6-0AE8-6A6FF75D4D8A}"/>
              </a:ext>
            </a:extLst>
          </p:cNvPr>
          <p:cNvCxnSpPr>
            <a:cxnSpLocks/>
            <a:stCxn id="16" idx="1"/>
            <a:endCxn id="35" idx="3"/>
          </p:cNvCxnSpPr>
          <p:nvPr/>
        </p:nvCxnSpPr>
        <p:spPr>
          <a:xfrm flipH="1">
            <a:off x="8629599" y="4754760"/>
            <a:ext cx="92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523B6C3-6E22-375A-3BBA-BB6730AE0B2B}"/>
              </a:ext>
            </a:extLst>
          </p:cNvPr>
          <p:cNvSpPr/>
          <p:nvPr/>
        </p:nvSpPr>
        <p:spPr>
          <a:xfrm>
            <a:off x="6823659" y="4286130"/>
            <a:ext cx="1805940" cy="93726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1600" dirty="0"/>
              <a:t>Extract the details in a </a:t>
            </a:r>
            <a:r>
              <a:rPr lang="en-IN" sz="1600" dirty="0" err="1"/>
              <a:t>Dataframe</a:t>
            </a:r>
            <a:r>
              <a:rPr lang="en-IN" sz="1600" dirty="0"/>
              <a:t> using HTML tables</a:t>
            </a:r>
          </a:p>
        </p:txBody>
      </p:sp>
      <p:pic>
        <p:nvPicPr>
          <p:cNvPr id="47" name="Graphic 46" descr="Web design outline">
            <a:extLst>
              <a:ext uri="{FF2B5EF4-FFF2-40B4-BE49-F238E27FC236}">
                <a16:creationId xmlns:a16="http://schemas.microsoft.com/office/drawing/2014/main" id="{25028E4C-78F9-F248-0A80-EAA9E41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9627" y="2411724"/>
            <a:ext cx="914400" cy="914400"/>
          </a:xfrm>
          <a:prstGeom prst="rect">
            <a:avLst/>
          </a:prstGeom>
        </p:spPr>
      </p:pic>
      <p:sp>
        <p:nvSpPr>
          <p:cNvPr id="49" name="TextBox 48">
            <a:extLst>
              <a:ext uri="{FF2B5EF4-FFF2-40B4-BE49-F238E27FC236}">
                <a16:creationId xmlns:a16="http://schemas.microsoft.com/office/drawing/2014/main" id="{09CAC4CF-B43D-793F-001A-56764DC49335}"/>
              </a:ext>
            </a:extLst>
          </p:cNvPr>
          <p:cNvSpPr txBox="1"/>
          <p:nvPr/>
        </p:nvSpPr>
        <p:spPr>
          <a:xfrm>
            <a:off x="10017845" y="3257914"/>
            <a:ext cx="1583382" cy="276999"/>
          </a:xfrm>
          <a:prstGeom prst="rect">
            <a:avLst/>
          </a:prstGeom>
          <a:noFill/>
        </p:spPr>
        <p:txBody>
          <a:bodyPr wrap="square" rtlCol="0">
            <a:spAutoFit/>
          </a:bodyPr>
          <a:lstStyle/>
          <a:p>
            <a:r>
              <a:rPr lang="en-IN" sz="1200" dirty="0"/>
              <a:t>Response Object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5be751-a274-42e8-93fb-f39d3b9bccc8"/>
    <ds:schemaRef ds:uri="http://purl.org/dc/elements/1.1/"/>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1283</TotalTime>
  <Words>2523</Words>
  <Application>Microsoft Office PowerPoint</Application>
  <PresentationFormat>Widescreen</PresentationFormat>
  <Paragraphs>275</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Srivathson P</cp:lastModifiedBy>
  <cp:revision>281</cp:revision>
  <dcterms:created xsi:type="dcterms:W3CDTF">2021-04-29T18:58:34Z</dcterms:created>
  <dcterms:modified xsi:type="dcterms:W3CDTF">2024-03-05T08:43:34Z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